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090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AADBA-3A88-4A0F-9FFE-BCEB0699B367}" type="datetimeFigureOut">
              <a:rPr lang="pt-PT" smtClean="0"/>
              <a:pPr/>
              <a:t>04-06-2012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425B-5A71-4837-B1FB-481645EA5272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AADBA-3A88-4A0F-9FFE-BCEB0699B367}" type="datetimeFigureOut">
              <a:rPr lang="pt-PT" smtClean="0"/>
              <a:pPr/>
              <a:t>04-06-2012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425B-5A71-4837-B1FB-481645EA5272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AADBA-3A88-4A0F-9FFE-BCEB0699B367}" type="datetimeFigureOut">
              <a:rPr lang="pt-PT" smtClean="0"/>
              <a:pPr/>
              <a:t>04-06-2012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425B-5A71-4837-B1FB-481645EA5272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AADBA-3A88-4A0F-9FFE-BCEB0699B367}" type="datetimeFigureOut">
              <a:rPr lang="pt-PT" smtClean="0"/>
              <a:pPr/>
              <a:t>04-06-2012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425B-5A71-4837-B1FB-481645EA5272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AADBA-3A88-4A0F-9FFE-BCEB0699B367}" type="datetimeFigureOut">
              <a:rPr lang="pt-PT" smtClean="0"/>
              <a:pPr/>
              <a:t>04-06-2012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425B-5A71-4837-B1FB-481645EA5272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AADBA-3A88-4A0F-9FFE-BCEB0699B367}" type="datetimeFigureOut">
              <a:rPr lang="pt-PT" smtClean="0"/>
              <a:pPr/>
              <a:t>04-06-2012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425B-5A71-4837-B1FB-481645EA5272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AADBA-3A88-4A0F-9FFE-BCEB0699B367}" type="datetimeFigureOut">
              <a:rPr lang="pt-PT" smtClean="0"/>
              <a:pPr/>
              <a:t>04-06-2012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425B-5A71-4837-B1FB-481645EA5272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AADBA-3A88-4A0F-9FFE-BCEB0699B367}" type="datetimeFigureOut">
              <a:rPr lang="pt-PT" smtClean="0"/>
              <a:pPr/>
              <a:t>04-06-2012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425B-5A71-4837-B1FB-481645EA5272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AADBA-3A88-4A0F-9FFE-BCEB0699B367}" type="datetimeFigureOut">
              <a:rPr lang="pt-PT" smtClean="0"/>
              <a:pPr/>
              <a:t>04-06-2012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425B-5A71-4837-B1FB-481645EA5272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AADBA-3A88-4A0F-9FFE-BCEB0699B367}" type="datetimeFigureOut">
              <a:rPr lang="pt-PT" smtClean="0"/>
              <a:pPr/>
              <a:t>04-06-2012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425B-5A71-4837-B1FB-481645EA5272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AADBA-3A88-4A0F-9FFE-BCEB0699B367}" type="datetimeFigureOut">
              <a:rPr lang="pt-PT" smtClean="0"/>
              <a:pPr/>
              <a:t>04-06-2012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425B-5A71-4837-B1FB-481645EA5272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EAADBA-3A88-4A0F-9FFE-BCEB0699B367}" type="datetimeFigureOut">
              <a:rPr lang="pt-PT" smtClean="0"/>
              <a:pPr/>
              <a:t>04-06-2012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56425B-5A71-4837-B1FB-481645EA5272}" type="slidenum">
              <a:rPr lang="pt-PT" smtClean="0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isel 3"/>
          <p:cNvSpPr/>
          <p:nvPr/>
        </p:nvSpPr>
        <p:spPr>
          <a:xfrm>
            <a:off x="1187624" y="1628800"/>
            <a:ext cx="6696744" cy="3960440"/>
          </a:xfrm>
          <a:prstGeom prst="bevel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6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Modals</a:t>
            </a:r>
            <a:r>
              <a:rPr lang="pt-PT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br>
              <a:rPr lang="pt-PT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</a:br>
            <a:r>
              <a:rPr lang="pt-PT" sz="6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Hypothetical</a:t>
            </a:r>
            <a:r>
              <a:rPr lang="pt-PT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pt-PT" sz="6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past</a:t>
            </a:r>
            <a:r>
              <a:rPr lang="pt-PT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pt-PT" sz="6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situation</a:t>
            </a:r>
            <a:endParaRPr lang="pt-PT" sz="6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435280" cy="1143000"/>
          </a:xfrm>
        </p:spPr>
        <p:txBody>
          <a:bodyPr>
            <a:normAutofit/>
          </a:bodyPr>
          <a:lstStyle/>
          <a:p>
            <a:pPr algn="just"/>
            <a:r>
              <a:rPr lang="pt-PT" sz="3200" dirty="0" err="1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Read</a:t>
            </a:r>
            <a:r>
              <a:rPr lang="pt-PT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pt-PT" sz="3200" dirty="0" err="1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the</a:t>
            </a:r>
            <a:r>
              <a:rPr lang="pt-PT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pt-PT" sz="3200" dirty="0" err="1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following</a:t>
            </a:r>
            <a:r>
              <a:rPr lang="pt-PT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dialogue </a:t>
            </a:r>
            <a:r>
              <a:rPr lang="pt-PT" sz="3200" dirty="0" err="1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attentively</a:t>
            </a:r>
            <a:r>
              <a:rPr lang="pt-PT" sz="3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pt-PT" sz="3200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51520" y="1268760"/>
            <a:ext cx="871296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PT" sz="3200" dirty="0" smtClean="0"/>
              <a:t>Sue: </a:t>
            </a:r>
            <a:r>
              <a:rPr lang="pt-PT" sz="3200" dirty="0" err="1" smtClean="0"/>
              <a:t>Where’s</a:t>
            </a:r>
            <a:r>
              <a:rPr lang="pt-PT" sz="3200" dirty="0" smtClean="0"/>
              <a:t> </a:t>
            </a:r>
            <a:r>
              <a:rPr lang="pt-PT" sz="3200" dirty="0" err="1" smtClean="0"/>
              <a:t>Alec</a:t>
            </a:r>
            <a:r>
              <a:rPr lang="pt-PT" sz="3200" dirty="0" smtClean="0"/>
              <a:t>, I </a:t>
            </a:r>
            <a:r>
              <a:rPr lang="pt-PT" sz="3200" dirty="0" err="1" smtClean="0"/>
              <a:t>wonder</a:t>
            </a:r>
            <a:r>
              <a:rPr lang="pt-PT" sz="3200" dirty="0" smtClean="0"/>
              <a:t>? </a:t>
            </a:r>
            <a:r>
              <a:rPr lang="pt-PT" sz="3200" dirty="0" err="1" smtClean="0"/>
              <a:t>We</a:t>
            </a:r>
            <a:r>
              <a:rPr lang="pt-PT" sz="3200" dirty="0" smtClean="0"/>
              <a:t> </a:t>
            </a:r>
            <a:r>
              <a:rPr lang="pt-PT" sz="3200" b="1" i="1" dirty="0" err="1" smtClean="0">
                <a:solidFill>
                  <a:srgbClr val="FF0000"/>
                </a:solidFill>
              </a:rPr>
              <a:t>ought</a:t>
            </a:r>
            <a:r>
              <a:rPr lang="pt-PT" sz="3200" b="1" i="1" dirty="0" smtClean="0">
                <a:solidFill>
                  <a:srgbClr val="FF0000"/>
                </a:solidFill>
              </a:rPr>
              <a:t> to </a:t>
            </a:r>
            <a:r>
              <a:rPr lang="pt-PT" sz="3200" b="1" i="1" dirty="0" err="1" smtClean="0">
                <a:solidFill>
                  <a:srgbClr val="FF0000"/>
                </a:solidFill>
              </a:rPr>
              <a:t>have</a:t>
            </a:r>
            <a:r>
              <a:rPr lang="pt-PT" sz="3200" b="1" i="1" dirty="0" smtClean="0">
                <a:solidFill>
                  <a:srgbClr val="FF0000"/>
                </a:solidFill>
              </a:rPr>
              <a:t> </a:t>
            </a:r>
            <a:r>
              <a:rPr lang="pt-PT" sz="3200" b="1" i="1" dirty="0" err="1" smtClean="0">
                <a:solidFill>
                  <a:srgbClr val="FF0000"/>
                </a:solidFill>
              </a:rPr>
              <a:t>started</a:t>
            </a:r>
            <a:r>
              <a:rPr lang="pt-PT" sz="3200" dirty="0" smtClean="0"/>
              <a:t> </a:t>
            </a:r>
            <a:r>
              <a:rPr lang="pt-PT" sz="3200" dirty="0" err="1" smtClean="0"/>
              <a:t>fifteen</a:t>
            </a:r>
            <a:r>
              <a:rPr lang="pt-PT" sz="3200" dirty="0" smtClean="0"/>
              <a:t> minutes ago.</a:t>
            </a:r>
          </a:p>
          <a:p>
            <a:pPr algn="just"/>
            <a:r>
              <a:rPr lang="pt-PT" sz="3200" dirty="0" smtClean="0"/>
              <a:t>Phil: </a:t>
            </a:r>
            <a:r>
              <a:rPr lang="pt-PT" sz="3200" dirty="0" err="1" smtClean="0"/>
              <a:t>He</a:t>
            </a:r>
            <a:r>
              <a:rPr lang="pt-PT" sz="3200" dirty="0" smtClean="0"/>
              <a:t> </a:t>
            </a:r>
            <a:r>
              <a:rPr lang="pt-PT" sz="3200" b="1" i="1" dirty="0" err="1">
                <a:solidFill>
                  <a:srgbClr val="FF0000"/>
                </a:solidFill>
              </a:rPr>
              <a:t>may</a:t>
            </a:r>
            <a:r>
              <a:rPr lang="pt-PT" sz="3200" b="1" i="1" dirty="0">
                <a:solidFill>
                  <a:srgbClr val="FF0000"/>
                </a:solidFill>
              </a:rPr>
              <a:t> </a:t>
            </a:r>
            <a:r>
              <a:rPr lang="pt-PT" sz="3200" b="1" i="1" dirty="0" err="1">
                <a:solidFill>
                  <a:srgbClr val="FF0000"/>
                </a:solidFill>
              </a:rPr>
              <a:t>have</a:t>
            </a:r>
            <a:r>
              <a:rPr lang="pt-PT" sz="3200" b="1" i="1" dirty="0">
                <a:solidFill>
                  <a:srgbClr val="FF0000"/>
                </a:solidFill>
              </a:rPr>
              <a:t> </a:t>
            </a:r>
            <a:r>
              <a:rPr lang="pt-PT" sz="3200" b="1" i="1" dirty="0" err="1">
                <a:solidFill>
                  <a:srgbClr val="FF0000"/>
                </a:solidFill>
              </a:rPr>
              <a:t>lost</a:t>
            </a:r>
            <a:r>
              <a:rPr lang="pt-PT" sz="3200" b="1" i="1" dirty="0">
                <a:solidFill>
                  <a:srgbClr val="FF0000"/>
                </a:solidFill>
              </a:rPr>
              <a:t> </a:t>
            </a:r>
            <a:r>
              <a:rPr lang="pt-PT" sz="3200" dirty="0" err="1" smtClean="0"/>
              <a:t>his</a:t>
            </a:r>
            <a:r>
              <a:rPr lang="pt-PT" sz="3200" dirty="0" smtClean="0"/>
              <a:t> </a:t>
            </a:r>
            <a:r>
              <a:rPr lang="pt-PT" sz="3200" dirty="0" err="1" smtClean="0"/>
              <a:t>way</a:t>
            </a:r>
            <a:r>
              <a:rPr lang="pt-PT" sz="3200" dirty="0" smtClean="0"/>
              <a:t>. </a:t>
            </a:r>
            <a:r>
              <a:rPr lang="pt-PT" sz="3200" dirty="0" err="1" smtClean="0"/>
              <a:t>It</a:t>
            </a:r>
            <a:r>
              <a:rPr lang="pt-PT" sz="3200" dirty="0" smtClean="0"/>
              <a:t> </a:t>
            </a:r>
            <a:r>
              <a:rPr lang="pt-PT" sz="3200" dirty="0" err="1" smtClean="0"/>
              <a:t>isn’t</a:t>
            </a:r>
            <a:r>
              <a:rPr lang="pt-PT" sz="3200" dirty="0" smtClean="0"/>
              <a:t> </a:t>
            </a:r>
            <a:r>
              <a:rPr lang="pt-PT" sz="3200" dirty="0" err="1" smtClean="0"/>
              <a:t>very</a:t>
            </a:r>
            <a:r>
              <a:rPr lang="pt-PT" sz="3200" dirty="0" smtClean="0"/>
              <a:t> </a:t>
            </a:r>
            <a:r>
              <a:rPr lang="pt-PT" sz="3200" dirty="0" err="1" smtClean="0"/>
              <a:t>easy</a:t>
            </a:r>
            <a:r>
              <a:rPr lang="pt-PT" sz="3200" dirty="0" smtClean="0"/>
              <a:t> to </a:t>
            </a:r>
            <a:r>
              <a:rPr lang="pt-PT" sz="3200" dirty="0" err="1" smtClean="0"/>
              <a:t>find</a:t>
            </a:r>
            <a:r>
              <a:rPr lang="pt-PT" sz="3200" dirty="0" smtClean="0"/>
              <a:t> </a:t>
            </a:r>
            <a:r>
              <a:rPr lang="pt-PT" sz="3200" dirty="0" err="1" smtClean="0"/>
              <a:t>this</a:t>
            </a:r>
            <a:r>
              <a:rPr lang="pt-PT" sz="3200" dirty="0" smtClean="0"/>
              <a:t> </a:t>
            </a:r>
            <a:r>
              <a:rPr lang="pt-PT" sz="3200" dirty="0" err="1" smtClean="0"/>
              <a:t>place</a:t>
            </a:r>
            <a:r>
              <a:rPr lang="pt-PT" sz="3200" dirty="0" smtClean="0"/>
              <a:t>.</a:t>
            </a:r>
          </a:p>
          <a:p>
            <a:pPr algn="just"/>
            <a:r>
              <a:rPr lang="pt-PT" sz="3200" dirty="0" smtClean="0"/>
              <a:t>Sam: </a:t>
            </a:r>
            <a:r>
              <a:rPr lang="pt-PT" sz="3200" dirty="0" err="1" smtClean="0"/>
              <a:t>We</a:t>
            </a:r>
            <a:r>
              <a:rPr lang="pt-PT" sz="3200" dirty="0" smtClean="0"/>
              <a:t> </a:t>
            </a:r>
            <a:r>
              <a:rPr lang="pt-PT" sz="3200" b="1" i="1" dirty="0" err="1">
                <a:solidFill>
                  <a:srgbClr val="FF0000"/>
                </a:solidFill>
              </a:rPr>
              <a:t>should</a:t>
            </a:r>
            <a:r>
              <a:rPr lang="pt-PT" sz="3200" b="1" i="1" dirty="0">
                <a:solidFill>
                  <a:srgbClr val="FF0000"/>
                </a:solidFill>
              </a:rPr>
              <a:t> </a:t>
            </a:r>
            <a:r>
              <a:rPr lang="pt-PT" sz="3200" b="1" i="1" dirty="0" err="1">
                <a:solidFill>
                  <a:srgbClr val="FF0000"/>
                </a:solidFill>
              </a:rPr>
              <a:t>have</a:t>
            </a:r>
            <a:r>
              <a:rPr lang="pt-PT" sz="3200" b="1" i="1" dirty="0">
                <a:solidFill>
                  <a:srgbClr val="FF0000"/>
                </a:solidFill>
              </a:rPr>
              <a:t> come </a:t>
            </a:r>
            <a:r>
              <a:rPr lang="pt-PT" sz="3200" dirty="0" err="1" smtClean="0"/>
              <a:t>here</a:t>
            </a:r>
            <a:r>
              <a:rPr lang="pt-PT" sz="3200" dirty="0" smtClean="0"/>
              <a:t> </a:t>
            </a:r>
            <a:r>
              <a:rPr lang="pt-PT" sz="3200" dirty="0" err="1" smtClean="0"/>
              <a:t>together</a:t>
            </a:r>
            <a:r>
              <a:rPr lang="pt-PT" sz="3200" dirty="0" smtClean="0"/>
              <a:t>.</a:t>
            </a:r>
          </a:p>
          <a:p>
            <a:pPr algn="just"/>
            <a:r>
              <a:rPr lang="pt-PT" sz="3200" dirty="0" smtClean="0"/>
              <a:t>Sue: </a:t>
            </a:r>
            <a:r>
              <a:rPr lang="pt-PT" sz="3200" dirty="0" err="1" smtClean="0"/>
              <a:t>He</a:t>
            </a:r>
            <a:r>
              <a:rPr lang="pt-PT" sz="3200" dirty="0" smtClean="0"/>
              <a:t> </a:t>
            </a:r>
            <a:r>
              <a:rPr lang="pt-PT" sz="3200" b="1" i="1" dirty="0" err="1">
                <a:solidFill>
                  <a:srgbClr val="FF0000"/>
                </a:solidFill>
              </a:rPr>
              <a:t>could</a:t>
            </a:r>
            <a:r>
              <a:rPr lang="pt-PT" sz="3200" b="1" i="1" dirty="0">
                <a:solidFill>
                  <a:srgbClr val="FF0000"/>
                </a:solidFill>
              </a:rPr>
              <a:t> </a:t>
            </a:r>
            <a:r>
              <a:rPr lang="pt-PT" sz="3200" b="1" i="1" dirty="0" err="1">
                <a:solidFill>
                  <a:srgbClr val="FF0000"/>
                </a:solidFill>
              </a:rPr>
              <a:t>have</a:t>
            </a:r>
            <a:r>
              <a:rPr lang="pt-PT" sz="3200" b="1" i="1" dirty="0">
                <a:solidFill>
                  <a:srgbClr val="FF0000"/>
                </a:solidFill>
              </a:rPr>
              <a:t> </a:t>
            </a:r>
            <a:r>
              <a:rPr lang="pt-PT" sz="3200" b="1" i="1" dirty="0" err="1">
                <a:solidFill>
                  <a:srgbClr val="FF0000"/>
                </a:solidFill>
              </a:rPr>
              <a:t>forgotten</a:t>
            </a:r>
            <a:r>
              <a:rPr lang="pt-PT" sz="3200" b="1" i="1" dirty="0">
                <a:solidFill>
                  <a:srgbClr val="FF0000"/>
                </a:solidFill>
              </a:rPr>
              <a:t> </a:t>
            </a:r>
            <a:r>
              <a:rPr lang="pt-PT" sz="3200" dirty="0" err="1" smtClean="0"/>
              <a:t>all</a:t>
            </a:r>
            <a:r>
              <a:rPr lang="pt-PT" sz="3200" dirty="0" smtClean="0"/>
              <a:t> </a:t>
            </a:r>
            <a:r>
              <a:rPr lang="pt-PT" sz="3200" dirty="0" err="1" smtClean="0"/>
              <a:t>about</a:t>
            </a:r>
            <a:r>
              <a:rPr lang="pt-PT" sz="3200" dirty="0" smtClean="0"/>
              <a:t> </a:t>
            </a:r>
            <a:r>
              <a:rPr lang="pt-PT" sz="3200" dirty="0" err="1" smtClean="0"/>
              <a:t>it</a:t>
            </a:r>
            <a:r>
              <a:rPr lang="pt-PT" sz="3200" dirty="0" smtClean="0"/>
              <a:t>, I </a:t>
            </a:r>
            <a:r>
              <a:rPr lang="pt-PT" sz="3200" dirty="0" err="1" smtClean="0"/>
              <a:t>suppose</a:t>
            </a:r>
            <a:r>
              <a:rPr lang="pt-PT" sz="3200" dirty="0" smtClean="0"/>
              <a:t>.</a:t>
            </a:r>
          </a:p>
          <a:p>
            <a:pPr algn="just"/>
            <a:r>
              <a:rPr lang="pt-PT" sz="3200" dirty="0" err="1" smtClean="0"/>
              <a:t>Kay</a:t>
            </a:r>
            <a:r>
              <a:rPr lang="pt-PT" sz="3200" dirty="0" smtClean="0"/>
              <a:t>: </a:t>
            </a:r>
            <a:r>
              <a:rPr lang="pt-PT" sz="3200" dirty="0" err="1" smtClean="0"/>
              <a:t>He</a:t>
            </a:r>
            <a:r>
              <a:rPr lang="pt-PT" sz="3200" dirty="0" smtClean="0"/>
              <a:t> </a:t>
            </a:r>
            <a:r>
              <a:rPr lang="pt-PT" sz="3200" b="1" i="1" dirty="0" err="1">
                <a:solidFill>
                  <a:srgbClr val="FF0000"/>
                </a:solidFill>
              </a:rPr>
              <a:t>can’t</a:t>
            </a:r>
            <a:r>
              <a:rPr lang="pt-PT" sz="3200" b="1" i="1" dirty="0">
                <a:solidFill>
                  <a:srgbClr val="FF0000"/>
                </a:solidFill>
              </a:rPr>
              <a:t> </a:t>
            </a:r>
            <a:r>
              <a:rPr lang="pt-PT" sz="3200" b="1" i="1" dirty="0" err="1">
                <a:solidFill>
                  <a:srgbClr val="FF0000"/>
                </a:solidFill>
              </a:rPr>
              <a:t>have</a:t>
            </a:r>
            <a:r>
              <a:rPr lang="pt-PT" sz="3200" b="1" i="1" dirty="0">
                <a:solidFill>
                  <a:srgbClr val="FF0000"/>
                </a:solidFill>
              </a:rPr>
              <a:t> </a:t>
            </a:r>
            <a:r>
              <a:rPr lang="pt-PT" sz="3200" b="1" i="1" dirty="0" err="1">
                <a:solidFill>
                  <a:srgbClr val="FF0000"/>
                </a:solidFill>
              </a:rPr>
              <a:t>forgotten</a:t>
            </a:r>
            <a:r>
              <a:rPr lang="pt-PT" sz="3200" dirty="0" smtClean="0"/>
              <a:t>, I </a:t>
            </a:r>
            <a:r>
              <a:rPr lang="pt-PT" sz="3200" dirty="0" err="1" smtClean="0"/>
              <a:t>reminded</a:t>
            </a:r>
            <a:r>
              <a:rPr lang="pt-PT" sz="3200" dirty="0" smtClean="0"/>
              <a:t> </a:t>
            </a:r>
            <a:r>
              <a:rPr lang="pt-PT" sz="3200" dirty="0" err="1" smtClean="0"/>
              <a:t>him</a:t>
            </a:r>
            <a:r>
              <a:rPr lang="pt-PT" sz="3200" dirty="0" smtClean="0"/>
              <a:t> </a:t>
            </a:r>
            <a:r>
              <a:rPr lang="pt-PT" sz="3200" dirty="0" err="1" smtClean="0"/>
              <a:t>only</a:t>
            </a:r>
            <a:r>
              <a:rPr lang="pt-PT" sz="3200" dirty="0" smtClean="0"/>
              <a:t> </a:t>
            </a:r>
            <a:r>
              <a:rPr lang="pt-PT" sz="3200" dirty="0" err="1" smtClean="0"/>
              <a:t>this</a:t>
            </a:r>
            <a:r>
              <a:rPr lang="pt-PT" sz="3200" dirty="0" smtClean="0"/>
              <a:t> </a:t>
            </a:r>
            <a:r>
              <a:rPr lang="pt-PT" sz="3200" dirty="0" err="1" smtClean="0"/>
              <a:t>morning</a:t>
            </a:r>
            <a:r>
              <a:rPr lang="pt-PT" sz="3200" dirty="0" smtClean="0"/>
              <a:t>.</a:t>
            </a:r>
          </a:p>
          <a:p>
            <a:pPr algn="just"/>
            <a:r>
              <a:rPr lang="pt-PT" sz="3200" dirty="0" smtClean="0"/>
              <a:t>Phil: </a:t>
            </a:r>
            <a:r>
              <a:rPr lang="pt-PT" sz="3200" dirty="0" err="1" smtClean="0"/>
              <a:t>Well</a:t>
            </a:r>
            <a:r>
              <a:rPr lang="pt-PT" sz="3200" dirty="0" smtClean="0"/>
              <a:t>, </a:t>
            </a:r>
            <a:r>
              <a:rPr lang="pt-PT" sz="3200" dirty="0" err="1" smtClean="0"/>
              <a:t>something</a:t>
            </a:r>
            <a:r>
              <a:rPr lang="pt-PT" sz="3200" dirty="0" smtClean="0"/>
              <a:t> </a:t>
            </a:r>
            <a:r>
              <a:rPr lang="pt-PT" sz="3200" b="1" i="1" dirty="0">
                <a:solidFill>
                  <a:srgbClr val="FF0000"/>
                </a:solidFill>
              </a:rPr>
              <a:t>must </a:t>
            </a:r>
            <a:r>
              <a:rPr lang="pt-PT" sz="3200" b="1" i="1" dirty="0" err="1">
                <a:solidFill>
                  <a:srgbClr val="FF0000"/>
                </a:solidFill>
              </a:rPr>
              <a:t>have</a:t>
            </a:r>
            <a:r>
              <a:rPr lang="pt-PT" sz="3200" b="1" i="1" dirty="0">
                <a:solidFill>
                  <a:srgbClr val="FF0000"/>
                </a:solidFill>
              </a:rPr>
              <a:t> </a:t>
            </a:r>
            <a:r>
              <a:rPr lang="pt-PT" sz="3200" b="1" i="1" dirty="0" err="1">
                <a:solidFill>
                  <a:srgbClr val="FF0000"/>
                </a:solidFill>
              </a:rPr>
              <a:t>delayed</a:t>
            </a:r>
            <a:r>
              <a:rPr lang="pt-PT" sz="3200" b="1" i="1" dirty="0">
                <a:solidFill>
                  <a:srgbClr val="FF0000"/>
                </a:solidFill>
              </a:rPr>
              <a:t> </a:t>
            </a:r>
            <a:r>
              <a:rPr lang="pt-PT" sz="3200" dirty="0" err="1" smtClean="0"/>
              <a:t>him</a:t>
            </a:r>
            <a:r>
              <a:rPr lang="pt-PT" sz="3200" dirty="0" smtClean="0"/>
              <a:t>.</a:t>
            </a:r>
            <a:endParaRPr lang="pt-PT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611560" y="548680"/>
            <a:ext cx="799288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PT" sz="3200" dirty="0" smtClean="0"/>
              <a:t>Sue: </a:t>
            </a:r>
            <a:r>
              <a:rPr lang="pt-PT" sz="3200" dirty="0" err="1" smtClean="0"/>
              <a:t>Where’s</a:t>
            </a:r>
            <a:r>
              <a:rPr lang="pt-PT" sz="3200" dirty="0" smtClean="0"/>
              <a:t> </a:t>
            </a:r>
            <a:r>
              <a:rPr lang="pt-PT" sz="3200" dirty="0" err="1" smtClean="0"/>
              <a:t>Alec</a:t>
            </a:r>
            <a:r>
              <a:rPr lang="pt-PT" sz="3200" dirty="0" smtClean="0"/>
              <a:t>, I </a:t>
            </a:r>
            <a:r>
              <a:rPr lang="pt-PT" sz="3200" dirty="0" err="1" smtClean="0"/>
              <a:t>wonder</a:t>
            </a:r>
            <a:r>
              <a:rPr lang="pt-PT" sz="3200" dirty="0" smtClean="0"/>
              <a:t>? </a:t>
            </a:r>
          </a:p>
          <a:p>
            <a:pPr algn="just"/>
            <a:r>
              <a:rPr lang="pt-PT" sz="3200" dirty="0" err="1" smtClean="0"/>
              <a:t>We</a:t>
            </a:r>
            <a:r>
              <a:rPr lang="pt-PT" sz="3200" dirty="0" smtClean="0"/>
              <a:t> </a:t>
            </a:r>
            <a:r>
              <a:rPr lang="pt-PT" sz="3200" b="1" i="1" dirty="0" err="1" smtClean="0">
                <a:solidFill>
                  <a:srgbClr val="00B0F0"/>
                </a:solidFill>
              </a:rPr>
              <a:t>ought</a:t>
            </a:r>
            <a:r>
              <a:rPr lang="pt-PT" sz="3200" b="1" i="1" dirty="0" smtClean="0">
                <a:solidFill>
                  <a:srgbClr val="FF0000"/>
                </a:solidFill>
              </a:rPr>
              <a:t> </a:t>
            </a:r>
            <a:r>
              <a:rPr lang="pt-PT" sz="3200" b="1" i="1" dirty="0" smtClean="0">
                <a:solidFill>
                  <a:srgbClr val="00B0F0"/>
                </a:solidFill>
              </a:rPr>
              <a:t>to</a:t>
            </a:r>
            <a:r>
              <a:rPr lang="pt-PT" sz="3200" b="1" i="1" dirty="0" smtClean="0">
                <a:solidFill>
                  <a:srgbClr val="FF0000"/>
                </a:solidFill>
              </a:rPr>
              <a:t> </a:t>
            </a:r>
            <a:r>
              <a:rPr lang="pt-PT" sz="3200" b="1" i="1" dirty="0" err="1" smtClean="0">
                <a:solidFill>
                  <a:srgbClr val="FF0000"/>
                </a:solidFill>
              </a:rPr>
              <a:t>have</a:t>
            </a:r>
            <a:r>
              <a:rPr lang="pt-PT" sz="3200" b="1" i="1" dirty="0" smtClean="0">
                <a:solidFill>
                  <a:srgbClr val="FF0000"/>
                </a:solidFill>
              </a:rPr>
              <a:t> </a:t>
            </a:r>
            <a:r>
              <a:rPr lang="pt-PT" sz="3200" b="1" i="1" dirty="0" err="1" smtClean="0">
                <a:solidFill>
                  <a:srgbClr val="FF0000"/>
                </a:solidFill>
              </a:rPr>
              <a:t>started</a:t>
            </a:r>
            <a:r>
              <a:rPr lang="pt-PT" sz="3200" dirty="0" smtClean="0"/>
              <a:t> </a:t>
            </a:r>
            <a:r>
              <a:rPr lang="pt-PT" sz="3200" dirty="0" err="1" smtClean="0"/>
              <a:t>fifteen</a:t>
            </a:r>
            <a:r>
              <a:rPr lang="pt-PT" sz="3200" dirty="0" smtClean="0"/>
              <a:t> minutes ago.</a:t>
            </a:r>
          </a:p>
          <a:p>
            <a:endParaRPr lang="pt-PT" dirty="0"/>
          </a:p>
        </p:txBody>
      </p:sp>
      <p:sp>
        <p:nvSpPr>
          <p:cNvPr id="5" name="CaixaDeTexto 4"/>
          <p:cNvSpPr txBox="1"/>
          <p:nvPr/>
        </p:nvSpPr>
        <p:spPr>
          <a:xfrm>
            <a:off x="3131840" y="1988840"/>
            <a:ext cx="37444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MORAL OBLIGATION</a:t>
            </a:r>
            <a:endParaRPr lang="pt-PT" sz="32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539552" y="3946991"/>
            <a:ext cx="7848872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PT" sz="3200" dirty="0" smtClean="0"/>
              <a:t>Phil: </a:t>
            </a:r>
            <a:r>
              <a:rPr lang="pt-PT" sz="3200" dirty="0" err="1" smtClean="0"/>
              <a:t>He</a:t>
            </a:r>
            <a:r>
              <a:rPr lang="pt-PT" sz="3200" dirty="0" smtClean="0"/>
              <a:t> </a:t>
            </a:r>
            <a:r>
              <a:rPr lang="pt-PT" sz="3200" b="1" i="1" dirty="0" err="1" smtClean="0">
                <a:solidFill>
                  <a:srgbClr val="00B0F0"/>
                </a:solidFill>
              </a:rPr>
              <a:t>may</a:t>
            </a:r>
            <a:r>
              <a:rPr lang="pt-PT" sz="3200" b="1" i="1" dirty="0" smtClean="0">
                <a:solidFill>
                  <a:srgbClr val="FF0000"/>
                </a:solidFill>
              </a:rPr>
              <a:t> </a:t>
            </a:r>
            <a:r>
              <a:rPr lang="pt-PT" sz="3200" b="1" i="1" dirty="0" err="1" smtClean="0">
                <a:solidFill>
                  <a:srgbClr val="FF0000"/>
                </a:solidFill>
              </a:rPr>
              <a:t>have</a:t>
            </a:r>
            <a:r>
              <a:rPr lang="pt-PT" sz="3200" b="1" i="1" dirty="0" smtClean="0">
                <a:solidFill>
                  <a:srgbClr val="FF0000"/>
                </a:solidFill>
              </a:rPr>
              <a:t> </a:t>
            </a:r>
            <a:r>
              <a:rPr lang="pt-PT" sz="3200" b="1" i="1" dirty="0" err="1" smtClean="0">
                <a:solidFill>
                  <a:srgbClr val="FF0000"/>
                </a:solidFill>
              </a:rPr>
              <a:t>lost</a:t>
            </a:r>
            <a:r>
              <a:rPr lang="pt-PT" sz="3200" b="1" i="1" dirty="0" smtClean="0">
                <a:solidFill>
                  <a:srgbClr val="FF0000"/>
                </a:solidFill>
              </a:rPr>
              <a:t> </a:t>
            </a:r>
            <a:r>
              <a:rPr lang="pt-PT" sz="3200" dirty="0" err="1" smtClean="0"/>
              <a:t>his</a:t>
            </a:r>
            <a:r>
              <a:rPr lang="pt-PT" sz="3200" dirty="0" smtClean="0"/>
              <a:t> </a:t>
            </a:r>
            <a:r>
              <a:rPr lang="pt-PT" sz="3200" dirty="0" err="1" smtClean="0"/>
              <a:t>way</a:t>
            </a:r>
            <a:r>
              <a:rPr lang="pt-PT" sz="3200" dirty="0" smtClean="0"/>
              <a:t>. </a:t>
            </a:r>
            <a:r>
              <a:rPr lang="pt-PT" sz="3200" dirty="0" err="1" smtClean="0"/>
              <a:t>It</a:t>
            </a:r>
            <a:r>
              <a:rPr lang="pt-PT" sz="3200" dirty="0" smtClean="0"/>
              <a:t> </a:t>
            </a:r>
            <a:r>
              <a:rPr lang="pt-PT" sz="3200" dirty="0" err="1" smtClean="0"/>
              <a:t>isn’t</a:t>
            </a:r>
            <a:r>
              <a:rPr lang="pt-PT" sz="3200" dirty="0" smtClean="0"/>
              <a:t> </a:t>
            </a:r>
            <a:r>
              <a:rPr lang="pt-PT" sz="3200" dirty="0" err="1" smtClean="0"/>
              <a:t>very</a:t>
            </a:r>
            <a:r>
              <a:rPr lang="pt-PT" sz="3200" dirty="0" smtClean="0"/>
              <a:t> </a:t>
            </a:r>
            <a:r>
              <a:rPr lang="pt-PT" sz="3200" dirty="0" err="1" smtClean="0"/>
              <a:t>easy</a:t>
            </a:r>
            <a:r>
              <a:rPr lang="pt-PT" sz="3200" dirty="0" smtClean="0"/>
              <a:t> to </a:t>
            </a:r>
            <a:r>
              <a:rPr lang="pt-PT" sz="3200" dirty="0" err="1" smtClean="0"/>
              <a:t>find</a:t>
            </a:r>
            <a:r>
              <a:rPr lang="pt-PT" sz="3200" dirty="0" smtClean="0"/>
              <a:t> </a:t>
            </a:r>
            <a:r>
              <a:rPr lang="pt-PT" sz="3200" dirty="0" err="1" smtClean="0"/>
              <a:t>this</a:t>
            </a:r>
            <a:r>
              <a:rPr lang="pt-PT" sz="3200" dirty="0" smtClean="0"/>
              <a:t> </a:t>
            </a:r>
            <a:r>
              <a:rPr lang="pt-PT" sz="3200" dirty="0" err="1" smtClean="0"/>
              <a:t>place</a:t>
            </a:r>
            <a:r>
              <a:rPr lang="pt-PT" dirty="0" smtClean="0"/>
              <a:t>.</a:t>
            </a:r>
          </a:p>
          <a:p>
            <a:endParaRPr lang="pt-PT" dirty="0"/>
          </a:p>
        </p:txBody>
      </p:sp>
      <p:sp>
        <p:nvSpPr>
          <p:cNvPr id="8" name="CaixaDeTexto 7"/>
          <p:cNvSpPr txBox="1"/>
          <p:nvPr/>
        </p:nvSpPr>
        <p:spPr>
          <a:xfrm>
            <a:off x="3347864" y="5292497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PROBABILITY</a:t>
            </a:r>
            <a:endParaRPr lang="pt-PT" sz="32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Seta em curva 10"/>
          <p:cNvSpPr/>
          <p:nvPr/>
        </p:nvSpPr>
        <p:spPr>
          <a:xfrm flipV="1">
            <a:off x="1835696" y="1628800"/>
            <a:ext cx="1224136" cy="720080"/>
          </a:xfrm>
          <a:prstGeom prst="bentArrow">
            <a:avLst>
              <a:gd name="adj1" fmla="val 25000"/>
              <a:gd name="adj2" fmla="val 22178"/>
              <a:gd name="adj3" fmla="val 25000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schemeClr val="tx1"/>
              </a:solidFill>
            </a:endParaRPr>
          </a:p>
        </p:txBody>
      </p:sp>
      <p:sp>
        <p:nvSpPr>
          <p:cNvPr id="12" name="Seta em curva 11"/>
          <p:cNvSpPr/>
          <p:nvPr/>
        </p:nvSpPr>
        <p:spPr>
          <a:xfrm flipV="1">
            <a:off x="1979712" y="5085184"/>
            <a:ext cx="1224136" cy="720080"/>
          </a:xfrm>
          <a:prstGeom prst="bentArrow">
            <a:avLst>
              <a:gd name="adj1" fmla="val 25000"/>
              <a:gd name="adj2" fmla="val 22178"/>
              <a:gd name="adj3" fmla="val 25000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schemeClr val="tx1"/>
              </a:solidFill>
            </a:endParaRPr>
          </a:p>
        </p:txBody>
      </p:sp>
      <p:pic>
        <p:nvPicPr>
          <p:cNvPr id="3074" name="Picture 2" descr="http://3.bp.blogspot.com/_AGOVkYy7VP0/TS78tqzDL_I/AAAAAAAAAEE/FXkWJqvEoKs/s1600/ThinkingSmile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5229200"/>
            <a:ext cx="1272210" cy="13697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467544" y="476672"/>
            <a:ext cx="784887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dirty="0" smtClean="0"/>
              <a:t>Sam: </a:t>
            </a:r>
            <a:r>
              <a:rPr lang="pt-PT" sz="3200" dirty="0" err="1" smtClean="0"/>
              <a:t>We</a:t>
            </a:r>
            <a:r>
              <a:rPr lang="pt-PT" sz="3200" dirty="0" smtClean="0"/>
              <a:t> </a:t>
            </a:r>
            <a:r>
              <a:rPr lang="pt-PT" sz="3200" b="1" i="1" dirty="0" err="1" smtClean="0">
                <a:solidFill>
                  <a:srgbClr val="00B0F0"/>
                </a:solidFill>
              </a:rPr>
              <a:t>should</a:t>
            </a:r>
            <a:r>
              <a:rPr lang="pt-PT" sz="3200" b="1" i="1" dirty="0" smtClean="0">
                <a:solidFill>
                  <a:srgbClr val="FF0000"/>
                </a:solidFill>
              </a:rPr>
              <a:t> </a:t>
            </a:r>
            <a:r>
              <a:rPr lang="pt-PT" sz="3200" b="1" i="1" dirty="0" err="1" smtClean="0">
                <a:solidFill>
                  <a:srgbClr val="FF0000"/>
                </a:solidFill>
              </a:rPr>
              <a:t>have</a:t>
            </a:r>
            <a:r>
              <a:rPr lang="pt-PT" sz="3200" b="1" i="1" dirty="0" smtClean="0">
                <a:solidFill>
                  <a:srgbClr val="FF0000"/>
                </a:solidFill>
              </a:rPr>
              <a:t> come </a:t>
            </a:r>
            <a:r>
              <a:rPr lang="pt-PT" sz="3200" dirty="0" err="1" smtClean="0"/>
              <a:t>here</a:t>
            </a:r>
            <a:r>
              <a:rPr lang="pt-PT" sz="3200" dirty="0" smtClean="0"/>
              <a:t> </a:t>
            </a:r>
            <a:r>
              <a:rPr lang="pt-PT" sz="3200" dirty="0" err="1" smtClean="0"/>
              <a:t>together</a:t>
            </a:r>
            <a:r>
              <a:rPr lang="pt-PT" sz="3200" dirty="0" smtClean="0"/>
              <a:t>.</a:t>
            </a:r>
          </a:p>
          <a:p>
            <a:endParaRPr lang="pt-PT" dirty="0"/>
          </a:p>
        </p:txBody>
      </p:sp>
      <p:sp>
        <p:nvSpPr>
          <p:cNvPr id="5" name="CaixaDeTexto 4"/>
          <p:cNvSpPr txBox="1"/>
          <p:nvPr/>
        </p:nvSpPr>
        <p:spPr>
          <a:xfrm>
            <a:off x="323528" y="2196153"/>
            <a:ext cx="84249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WHEN SOMETHING WAS THE BEST THING TO DO</a:t>
            </a:r>
            <a:endParaRPr lang="pt-PT" sz="32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539552" y="4018999"/>
            <a:ext cx="8208912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PT" sz="3200" dirty="0" smtClean="0"/>
              <a:t>Sue: </a:t>
            </a:r>
            <a:r>
              <a:rPr lang="pt-PT" sz="3200" dirty="0" err="1" smtClean="0"/>
              <a:t>He</a:t>
            </a:r>
            <a:r>
              <a:rPr lang="pt-PT" sz="3200" dirty="0" smtClean="0"/>
              <a:t> </a:t>
            </a:r>
            <a:r>
              <a:rPr lang="pt-PT" sz="3200" b="1" i="1" dirty="0" err="1" smtClean="0">
                <a:solidFill>
                  <a:srgbClr val="00B0F0"/>
                </a:solidFill>
              </a:rPr>
              <a:t>could</a:t>
            </a:r>
            <a:r>
              <a:rPr lang="pt-PT" sz="3200" b="1" i="1" dirty="0" smtClean="0">
                <a:solidFill>
                  <a:srgbClr val="FF0000"/>
                </a:solidFill>
              </a:rPr>
              <a:t> </a:t>
            </a:r>
            <a:r>
              <a:rPr lang="pt-PT" sz="3200" b="1" i="1" dirty="0" err="1" smtClean="0">
                <a:solidFill>
                  <a:srgbClr val="FF0000"/>
                </a:solidFill>
              </a:rPr>
              <a:t>have</a:t>
            </a:r>
            <a:r>
              <a:rPr lang="pt-PT" sz="3200" b="1" i="1" dirty="0" smtClean="0">
                <a:solidFill>
                  <a:srgbClr val="FF0000"/>
                </a:solidFill>
              </a:rPr>
              <a:t> </a:t>
            </a:r>
            <a:r>
              <a:rPr lang="pt-PT" sz="3200" b="1" i="1" dirty="0" err="1" smtClean="0">
                <a:solidFill>
                  <a:srgbClr val="FF0000"/>
                </a:solidFill>
              </a:rPr>
              <a:t>forgotten</a:t>
            </a:r>
            <a:r>
              <a:rPr lang="pt-PT" sz="3200" b="1" i="1" dirty="0" smtClean="0">
                <a:solidFill>
                  <a:srgbClr val="FF0000"/>
                </a:solidFill>
              </a:rPr>
              <a:t> </a:t>
            </a:r>
            <a:r>
              <a:rPr lang="pt-PT" sz="3200" dirty="0" err="1" smtClean="0"/>
              <a:t>all</a:t>
            </a:r>
            <a:r>
              <a:rPr lang="pt-PT" sz="3200" dirty="0" smtClean="0"/>
              <a:t> </a:t>
            </a:r>
            <a:r>
              <a:rPr lang="pt-PT" sz="3200" dirty="0" err="1" smtClean="0"/>
              <a:t>about</a:t>
            </a:r>
            <a:r>
              <a:rPr lang="pt-PT" sz="3200" dirty="0" smtClean="0"/>
              <a:t> </a:t>
            </a:r>
            <a:r>
              <a:rPr lang="pt-PT" sz="3200" dirty="0" err="1" smtClean="0"/>
              <a:t>it</a:t>
            </a:r>
            <a:r>
              <a:rPr lang="pt-PT" sz="3200" dirty="0" smtClean="0"/>
              <a:t>, I </a:t>
            </a:r>
            <a:r>
              <a:rPr lang="pt-PT" sz="3200" dirty="0" err="1" smtClean="0"/>
              <a:t>suppose</a:t>
            </a:r>
            <a:r>
              <a:rPr lang="pt-PT" sz="3200" dirty="0" smtClean="0"/>
              <a:t>.</a:t>
            </a:r>
          </a:p>
          <a:p>
            <a:endParaRPr lang="pt-PT" dirty="0"/>
          </a:p>
        </p:txBody>
      </p:sp>
      <p:sp>
        <p:nvSpPr>
          <p:cNvPr id="7" name="CaixaDeTexto 6"/>
          <p:cNvSpPr txBox="1"/>
          <p:nvPr/>
        </p:nvSpPr>
        <p:spPr>
          <a:xfrm>
            <a:off x="3644280" y="5508521"/>
            <a:ext cx="2583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POSSIBILITY</a:t>
            </a:r>
            <a:endParaRPr lang="pt-PT" sz="32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Seta em curva 7"/>
          <p:cNvSpPr/>
          <p:nvPr/>
        </p:nvSpPr>
        <p:spPr>
          <a:xfrm flipV="1">
            <a:off x="2339752" y="5085184"/>
            <a:ext cx="1224136" cy="720080"/>
          </a:xfrm>
          <a:prstGeom prst="bentArrow">
            <a:avLst>
              <a:gd name="adj1" fmla="val 25000"/>
              <a:gd name="adj2" fmla="val 22178"/>
              <a:gd name="adj3" fmla="val 25000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schemeClr val="tx1"/>
              </a:solidFill>
            </a:endParaRPr>
          </a:p>
        </p:txBody>
      </p:sp>
      <p:sp>
        <p:nvSpPr>
          <p:cNvPr id="9" name="Seta para baixo 8"/>
          <p:cNvSpPr/>
          <p:nvPr/>
        </p:nvSpPr>
        <p:spPr>
          <a:xfrm>
            <a:off x="2483768" y="1124744"/>
            <a:ext cx="360040" cy="86409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2050" name="Picture 2" descr="http://alexandriauniversityinnovationpark.com/wp-content/uploads/alexandriauniversityinnovationpark.com/2010/08/creative-thinkin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6296" y="5085184"/>
            <a:ext cx="1566164" cy="15221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467544" y="620688"/>
            <a:ext cx="835292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PT" sz="3200" dirty="0" err="1" smtClean="0"/>
              <a:t>Kay</a:t>
            </a:r>
            <a:r>
              <a:rPr lang="pt-PT" sz="3200" dirty="0" smtClean="0"/>
              <a:t>: </a:t>
            </a:r>
            <a:r>
              <a:rPr lang="pt-PT" sz="3200" dirty="0" err="1" smtClean="0"/>
              <a:t>He</a:t>
            </a:r>
            <a:r>
              <a:rPr lang="pt-PT" sz="3200" dirty="0" smtClean="0"/>
              <a:t> </a:t>
            </a:r>
            <a:r>
              <a:rPr lang="pt-PT" sz="3200" b="1" i="1" dirty="0" err="1" smtClean="0">
                <a:solidFill>
                  <a:srgbClr val="00B0F0"/>
                </a:solidFill>
              </a:rPr>
              <a:t>can’t</a:t>
            </a:r>
            <a:r>
              <a:rPr lang="pt-PT" sz="3200" b="1" i="1" dirty="0" smtClean="0">
                <a:solidFill>
                  <a:srgbClr val="FF0000"/>
                </a:solidFill>
              </a:rPr>
              <a:t> </a:t>
            </a:r>
            <a:r>
              <a:rPr lang="pt-PT" sz="3200" b="1" i="1" dirty="0" err="1" smtClean="0">
                <a:solidFill>
                  <a:srgbClr val="FF0000"/>
                </a:solidFill>
              </a:rPr>
              <a:t>have</a:t>
            </a:r>
            <a:r>
              <a:rPr lang="pt-PT" sz="3200" b="1" i="1" dirty="0" smtClean="0">
                <a:solidFill>
                  <a:srgbClr val="FF0000"/>
                </a:solidFill>
              </a:rPr>
              <a:t> </a:t>
            </a:r>
            <a:r>
              <a:rPr lang="pt-PT" sz="3200" b="1" i="1" dirty="0" err="1" smtClean="0">
                <a:solidFill>
                  <a:srgbClr val="FF0000"/>
                </a:solidFill>
              </a:rPr>
              <a:t>forgotten</a:t>
            </a:r>
            <a:r>
              <a:rPr lang="pt-PT" sz="3200" dirty="0" smtClean="0"/>
              <a:t>, I </a:t>
            </a:r>
            <a:r>
              <a:rPr lang="pt-PT" sz="3200" dirty="0" err="1" smtClean="0"/>
              <a:t>reminded</a:t>
            </a:r>
            <a:r>
              <a:rPr lang="pt-PT" sz="3200" dirty="0" smtClean="0"/>
              <a:t> </a:t>
            </a:r>
            <a:r>
              <a:rPr lang="pt-PT" sz="3200" dirty="0" err="1" smtClean="0"/>
              <a:t>him</a:t>
            </a:r>
            <a:r>
              <a:rPr lang="pt-PT" sz="3200" dirty="0" smtClean="0"/>
              <a:t> </a:t>
            </a:r>
            <a:r>
              <a:rPr lang="pt-PT" sz="3200" dirty="0" err="1" smtClean="0"/>
              <a:t>only</a:t>
            </a:r>
            <a:r>
              <a:rPr lang="pt-PT" sz="3200" dirty="0" smtClean="0"/>
              <a:t> </a:t>
            </a:r>
            <a:r>
              <a:rPr lang="pt-PT" sz="3200" dirty="0" err="1" smtClean="0"/>
              <a:t>this</a:t>
            </a:r>
            <a:r>
              <a:rPr lang="pt-PT" sz="3200" dirty="0" smtClean="0"/>
              <a:t> </a:t>
            </a:r>
            <a:r>
              <a:rPr lang="pt-PT" sz="3200" dirty="0" err="1" smtClean="0"/>
              <a:t>morning</a:t>
            </a:r>
            <a:r>
              <a:rPr lang="pt-PT" sz="3200" dirty="0" smtClean="0"/>
              <a:t>.</a:t>
            </a:r>
          </a:p>
          <a:p>
            <a:endParaRPr lang="pt-PT" dirty="0"/>
          </a:p>
        </p:txBody>
      </p:sp>
      <p:sp>
        <p:nvSpPr>
          <p:cNvPr id="5" name="CaixaDeTexto 4"/>
          <p:cNvSpPr txBox="1"/>
          <p:nvPr/>
        </p:nvSpPr>
        <p:spPr>
          <a:xfrm>
            <a:off x="1916088" y="2060848"/>
            <a:ext cx="69763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IMPOSSIBILITY (LOGICALLY IMPOSSIBLE)</a:t>
            </a:r>
            <a:endParaRPr lang="pt-PT" sz="32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83568" y="4212377"/>
            <a:ext cx="7848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dirty="0" smtClean="0"/>
              <a:t>Phil: </a:t>
            </a:r>
            <a:r>
              <a:rPr lang="pt-PT" sz="3200" dirty="0" err="1" smtClean="0"/>
              <a:t>Well</a:t>
            </a:r>
            <a:r>
              <a:rPr lang="pt-PT" sz="3200" dirty="0" smtClean="0"/>
              <a:t>, </a:t>
            </a:r>
            <a:r>
              <a:rPr lang="pt-PT" sz="3200" dirty="0" err="1" smtClean="0"/>
              <a:t>something</a:t>
            </a:r>
            <a:r>
              <a:rPr lang="pt-PT" sz="3200" dirty="0" smtClean="0"/>
              <a:t> </a:t>
            </a:r>
            <a:r>
              <a:rPr lang="pt-PT" sz="3200" b="1" i="1" dirty="0" smtClean="0">
                <a:solidFill>
                  <a:srgbClr val="00B0F0"/>
                </a:solidFill>
              </a:rPr>
              <a:t>must</a:t>
            </a:r>
            <a:r>
              <a:rPr lang="pt-PT" sz="3200" b="1" i="1" dirty="0" smtClean="0">
                <a:solidFill>
                  <a:srgbClr val="FF0000"/>
                </a:solidFill>
              </a:rPr>
              <a:t> </a:t>
            </a:r>
            <a:r>
              <a:rPr lang="pt-PT" sz="3200" b="1" i="1" dirty="0" err="1" smtClean="0">
                <a:solidFill>
                  <a:srgbClr val="FF0000"/>
                </a:solidFill>
              </a:rPr>
              <a:t>have</a:t>
            </a:r>
            <a:r>
              <a:rPr lang="pt-PT" sz="3200" b="1" i="1" dirty="0" smtClean="0">
                <a:solidFill>
                  <a:srgbClr val="FF0000"/>
                </a:solidFill>
              </a:rPr>
              <a:t> </a:t>
            </a:r>
            <a:r>
              <a:rPr lang="pt-PT" sz="3200" b="1" i="1" dirty="0" err="1" smtClean="0">
                <a:solidFill>
                  <a:srgbClr val="FF0000"/>
                </a:solidFill>
              </a:rPr>
              <a:t>delayed</a:t>
            </a:r>
            <a:r>
              <a:rPr lang="pt-PT" sz="3200" b="1" i="1" dirty="0" smtClean="0">
                <a:solidFill>
                  <a:srgbClr val="FF0000"/>
                </a:solidFill>
              </a:rPr>
              <a:t> </a:t>
            </a:r>
            <a:r>
              <a:rPr lang="pt-PT" sz="3200" dirty="0" err="1" smtClean="0"/>
              <a:t>him</a:t>
            </a:r>
            <a:r>
              <a:rPr lang="pt-PT" sz="3200" dirty="0" smtClean="0"/>
              <a:t>.</a:t>
            </a:r>
            <a:endParaRPr lang="pt-PT" sz="3200" dirty="0"/>
          </a:p>
        </p:txBody>
      </p:sp>
      <p:sp>
        <p:nvSpPr>
          <p:cNvPr id="7" name="CaixaDeTexto 6"/>
          <p:cNvSpPr txBox="1"/>
          <p:nvPr/>
        </p:nvSpPr>
        <p:spPr>
          <a:xfrm>
            <a:off x="835968" y="5364505"/>
            <a:ext cx="3159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LOGICALLY TRUE</a:t>
            </a:r>
            <a:endParaRPr lang="pt-PT" sz="32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Seta em curva 7"/>
          <p:cNvSpPr/>
          <p:nvPr/>
        </p:nvSpPr>
        <p:spPr>
          <a:xfrm flipV="1">
            <a:off x="611560" y="1844824"/>
            <a:ext cx="1224136" cy="720080"/>
          </a:xfrm>
          <a:prstGeom prst="bentArrow">
            <a:avLst>
              <a:gd name="adj1" fmla="val 25000"/>
              <a:gd name="adj2" fmla="val 22178"/>
              <a:gd name="adj3" fmla="val 25000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schemeClr val="tx1"/>
              </a:solidFill>
            </a:endParaRPr>
          </a:p>
        </p:txBody>
      </p:sp>
      <p:sp>
        <p:nvSpPr>
          <p:cNvPr id="9" name="Seta em curva 8"/>
          <p:cNvSpPr/>
          <p:nvPr/>
        </p:nvSpPr>
        <p:spPr>
          <a:xfrm flipH="1" flipV="1">
            <a:off x="3851920" y="5085184"/>
            <a:ext cx="1152128" cy="720080"/>
          </a:xfrm>
          <a:prstGeom prst="bentArrow">
            <a:avLst>
              <a:gd name="adj1" fmla="val 25000"/>
              <a:gd name="adj2" fmla="val 24294"/>
              <a:gd name="adj3" fmla="val 25000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schemeClr val="tx1"/>
              </a:solidFill>
            </a:endParaRPr>
          </a:p>
        </p:txBody>
      </p:sp>
      <p:pic>
        <p:nvPicPr>
          <p:cNvPr id="1026" name="Picture 2" descr="http://art.ngfiles.com/images/99/gamenovice19_homer-thinkin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5085184"/>
            <a:ext cx="2365827" cy="14576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2939182" y="2967335"/>
            <a:ext cx="326563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72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The</a:t>
            </a:r>
            <a:r>
              <a:rPr lang="pt-PT" sz="7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pt-PT" sz="72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end</a:t>
            </a:r>
            <a:endParaRPr lang="pt-PT" sz="7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190</Words>
  <Application>Microsoft Office PowerPoint</Application>
  <PresentationFormat>Apresentação no Ecrã (4:3)</PresentationFormat>
  <Paragraphs>22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6</vt:i4>
      </vt:variant>
    </vt:vector>
  </HeadingPairs>
  <TitlesOfParts>
    <vt:vector size="7" baseType="lpstr">
      <vt:lpstr>Tema do Office</vt:lpstr>
      <vt:lpstr>Diapositivo 1</vt:lpstr>
      <vt:lpstr>Read the following dialogue attentively.</vt:lpstr>
      <vt:lpstr>Diapositivo 3</vt:lpstr>
      <vt:lpstr>Diapositivo 4</vt:lpstr>
      <vt:lpstr>Diapositivo 5</vt:lpstr>
      <vt:lpstr>Diapositivo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Diapositivo 1</dc:title>
  <dc:creator>Cristina</dc:creator>
  <cp:lastModifiedBy>Cristina</cp:lastModifiedBy>
  <cp:revision>6</cp:revision>
  <dcterms:created xsi:type="dcterms:W3CDTF">2012-05-22T11:45:56Z</dcterms:created>
  <dcterms:modified xsi:type="dcterms:W3CDTF">2012-06-04T11:06:03Z</dcterms:modified>
</cp:coreProperties>
</file>