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00FF"/>
    <a:srgbClr val="FCF6F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DA875C-0957-48C7-909F-A24E2CC11122}" type="datetimeFigureOut">
              <a:rPr lang="en-GB" smtClean="0"/>
              <a:pPr/>
              <a:t>30/09/2011</a:t>
            </a:fld>
            <a:endParaRPr lang="en-GB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GB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1DA030-FA13-446A-AD75-5277A6918026}" type="slidenum">
              <a:rPr lang="en-GB" smtClean="0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1DA030-FA13-446A-AD75-5277A6918026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12009-DF3F-44BB-B008-28DA4B349383}" type="datetimeFigureOut">
              <a:rPr lang="pt-PT" smtClean="0"/>
              <a:pPr/>
              <a:t>30-09-2011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7EF1C-9DAC-47AD-B1F1-CCBED1AD8B4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1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75656" y="4221088"/>
            <a:ext cx="6008712" cy="985664"/>
          </a:xfrm>
        </p:spPr>
        <p:txBody>
          <a:bodyPr>
            <a:normAutofit fontScale="62500" lnSpcReduction="20000"/>
          </a:bodyPr>
          <a:lstStyle/>
          <a:p>
            <a:endParaRPr lang="pt-PT" sz="48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48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pt-PT" sz="48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Revision</a:t>
            </a:r>
            <a:r>
              <a:rPr lang="pt-PT" sz="48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sz="48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Work</a:t>
            </a:r>
            <a:r>
              <a:rPr lang="pt-PT" sz="48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pt-PT" sz="4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1187624" y="1196752"/>
            <a:ext cx="633670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GB" sz="9600" b="1" dirty="0" smtClean="0">
                <a:solidFill>
                  <a:srgbClr val="C00000"/>
                </a:solidFill>
                <a:latin typeface="Segoe Script" pitchFamily="34" charset="0"/>
                <a:cs typeface="Arial" pitchFamily="34" charset="0"/>
              </a:rPr>
              <a:t>Past</a:t>
            </a:r>
            <a:r>
              <a:rPr lang="pt-PT" sz="9600" b="1" dirty="0" smtClean="0">
                <a:solidFill>
                  <a:srgbClr val="C00000"/>
                </a:solidFill>
                <a:latin typeface="Segoe Script" pitchFamily="34" charset="0"/>
                <a:cs typeface="Arial" pitchFamily="34" charset="0"/>
              </a:rPr>
              <a:t> </a:t>
            </a:r>
            <a:r>
              <a:rPr lang="pt-PT" sz="9600" b="1" dirty="0" err="1" smtClean="0">
                <a:solidFill>
                  <a:srgbClr val="C00000"/>
                </a:solidFill>
                <a:latin typeface="Segoe Script" pitchFamily="34" charset="0"/>
                <a:cs typeface="Arial" pitchFamily="34" charset="0"/>
              </a:rPr>
              <a:t>tenses</a:t>
            </a:r>
            <a:endParaRPr lang="pt-PT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652120" y="637203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DCLE – Teacher </a:t>
            </a:r>
            <a:r>
              <a:rPr lang="en-GB" b="1" dirty="0" smtClean="0">
                <a:solidFill>
                  <a:srgbClr val="CC00CC"/>
                </a:solidFill>
                <a:latin typeface="Segoe Print" pitchFamily="2" charset="0"/>
              </a:rPr>
              <a:t>Cristina Lorga</a:t>
            </a:r>
            <a:endParaRPr lang="en-GB" b="1" dirty="0">
              <a:solidFill>
                <a:srgbClr val="CC00CC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5680" y="44624"/>
            <a:ext cx="8758808" cy="1143000"/>
          </a:xfrm>
        </p:spPr>
        <p:txBody>
          <a:bodyPr>
            <a:normAutofit/>
          </a:bodyPr>
          <a:lstStyle/>
          <a:p>
            <a:pPr algn="l"/>
            <a:r>
              <a:rPr lang="pt-PT" sz="2800" dirty="0" smtClean="0">
                <a:solidFill>
                  <a:srgbClr val="0070C0"/>
                </a:solidFill>
              </a:rPr>
              <a:t>A. Look </a:t>
            </a:r>
            <a:r>
              <a:rPr lang="pt-PT" sz="2800" dirty="0" err="1" smtClean="0">
                <a:solidFill>
                  <a:srgbClr val="0070C0"/>
                </a:solidFill>
              </a:rPr>
              <a:t>at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this</a:t>
            </a:r>
            <a:r>
              <a:rPr lang="pt-PT" sz="2800" dirty="0" smtClean="0">
                <a:solidFill>
                  <a:srgbClr val="0070C0"/>
                </a:solidFill>
              </a:rPr>
              <a:t> 19th </a:t>
            </a:r>
            <a:r>
              <a:rPr lang="pt-PT" sz="2800" dirty="0" err="1" smtClean="0">
                <a:solidFill>
                  <a:srgbClr val="0070C0"/>
                </a:solidFill>
              </a:rPr>
              <a:t>century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family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scene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and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find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six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mistakes</a:t>
            </a:r>
            <a:r>
              <a:rPr lang="pt-PT" sz="2800" dirty="0" smtClean="0">
                <a:solidFill>
                  <a:srgbClr val="0070C0"/>
                </a:solidFill>
              </a:rPr>
              <a:t>. </a:t>
            </a:r>
            <a:r>
              <a:rPr lang="pt-PT" sz="2800" dirty="0" err="1" smtClean="0">
                <a:solidFill>
                  <a:srgbClr val="0070C0"/>
                </a:solidFill>
              </a:rPr>
              <a:t>Start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like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this</a:t>
            </a:r>
            <a:r>
              <a:rPr lang="pt-PT" sz="2800" dirty="0" smtClean="0">
                <a:solidFill>
                  <a:srgbClr val="0070C0"/>
                </a:solidFill>
              </a:rPr>
              <a:t>: </a:t>
            </a:r>
            <a:r>
              <a:rPr lang="pt-PT" sz="2800" b="1" dirty="0" smtClean="0"/>
              <a:t>“</a:t>
            </a:r>
            <a:r>
              <a:rPr lang="pt-PT" sz="2800" b="1" i="1" dirty="0" smtClean="0">
                <a:latin typeface="Segoe Script" pitchFamily="34" charset="0"/>
              </a:rPr>
              <a:t>In 1850</a:t>
            </a:r>
            <a:r>
              <a:rPr lang="pt-PT" sz="2800" b="1" dirty="0" smtClean="0"/>
              <a:t>…”</a:t>
            </a:r>
            <a:endParaRPr lang="pt-PT" sz="2800" b="1" dirty="0"/>
          </a:p>
        </p:txBody>
      </p:sp>
      <p:pic>
        <p:nvPicPr>
          <p:cNvPr id="5" name="Imagem 4" descr="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1124744"/>
            <a:ext cx="5256584" cy="5733256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5220072" y="1609636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 Narrow" pitchFamily="34" charset="0"/>
              </a:rPr>
              <a:t>… </a:t>
            </a:r>
            <a:r>
              <a:rPr lang="pt-PT" sz="2800" dirty="0" err="1" smtClean="0">
                <a:latin typeface="Arial Narrow" pitchFamily="34" charset="0"/>
              </a:rPr>
              <a:t>people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didn’t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watch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smtClean="0">
                <a:latin typeface="Arial Narrow" pitchFamily="34" charset="0"/>
              </a:rPr>
              <a:t>TV.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220072" y="2258869"/>
            <a:ext cx="3923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 Narrow" pitchFamily="34" charset="0"/>
              </a:rPr>
              <a:t>… </a:t>
            </a:r>
            <a:r>
              <a:rPr lang="pt-PT" sz="2800" dirty="0" err="1" smtClean="0">
                <a:latin typeface="Arial Narrow" pitchFamily="34" charset="0"/>
              </a:rPr>
              <a:t>people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didn’t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use </a:t>
            </a:r>
            <a:r>
              <a:rPr lang="pt-PT" sz="2800" dirty="0" err="1" smtClean="0">
                <a:latin typeface="Arial Narrow" pitchFamily="34" charset="0"/>
              </a:rPr>
              <a:t>vacuum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cleaners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220072" y="3337828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 Narrow" pitchFamily="34" charset="0"/>
              </a:rPr>
              <a:t>… </a:t>
            </a:r>
            <a:r>
              <a:rPr lang="pt-PT" sz="2800" dirty="0" err="1" smtClean="0">
                <a:latin typeface="Arial Narrow" pitchFamily="34" charset="0"/>
              </a:rPr>
              <a:t>people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didn’t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drink </a:t>
            </a:r>
            <a:r>
              <a:rPr lang="pt-PT" sz="2800" dirty="0" err="1" smtClean="0">
                <a:latin typeface="Arial Narrow" pitchFamily="34" charset="0"/>
              </a:rPr>
              <a:t>coke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220072" y="4057908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 Narrow" pitchFamily="34" charset="0"/>
              </a:rPr>
              <a:t>… </a:t>
            </a:r>
            <a:r>
              <a:rPr lang="pt-PT" sz="2800" dirty="0" err="1" smtClean="0">
                <a:latin typeface="Arial Narrow" pitchFamily="34" charset="0"/>
              </a:rPr>
              <a:t>people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didn’t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eat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crisps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220072" y="4725144"/>
            <a:ext cx="3923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 Narrow" pitchFamily="34" charset="0"/>
              </a:rPr>
              <a:t>… </a:t>
            </a:r>
            <a:r>
              <a:rPr lang="pt-PT" sz="2800" dirty="0" err="1" smtClean="0">
                <a:latin typeface="Arial Narrow" pitchFamily="34" charset="0"/>
              </a:rPr>
              <a:t>people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didn’t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listen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smtClean="0">
                <a:latin typeface="Arial Narrow" pitchFamily="34" charset="0"/>
              </a:rPr>
              <a:t>to rock </a:t>
            </a:r>
            <a:r>
              <a:rPr lang="pt-PT" sz="2800" dirty="0" err="1" smtClean="0">
                <a:latin typeface="Arial Narrow" pitchFamily="34" charset="0"/>
              </a:rPr>
              <a:t>and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roll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5220072" y="5877272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 Narrow" pitchFamily="34" charset="0"/>
              </a:rPr>
              <a:t>… </a:t>
            </a:r>
            <a:r>
              <a:rPr lang="pt-PT" sz="2800" dirty="0" err="1" smtClean="0">
                <a:latin typeface="Arial Narrow" pitchFamily="34" charset="0"/>
              </a:rPr>
              <a:t>people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didn’t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type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letters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426170"/>
          </a:xfrm>
        </p:spPr>
        <p:txBody>
          <a:bodyPr>
            <a:normAutofit/>
          </a:bodyPr>
          <a:lstStyle/>
          <a:p>
            <a:pPr algn="just"/>
            <a:r>
              <a:rPr lang="pt-PT" sz="2800" dirty="0">
                <a:solidFill>
                  <a:srgbClr val="0070C0"/>
                </a:solidFill>
              </a:rPr>
              <a:t>B</a:t>
            </a:r>
            <a:r>
              <a:rPr lang="pt-PT" sz="2800" dirty="0" smtClean="0">
                <a:solidFill>
                  <a:srgbClr val="0070C0"/>
                </a:solidFill>
              </a:rPr>
              <a:t>. Frank does </a:t>
            </a:r>
            <a:r>
              <a:rPr lang="pt-PT" sz="2800" dirty="0" err="1" smtClean="0">
                <a:solidFill>
                  <a:srgbClr val="0070C0"/>
                </a:solidFill>
              </a:rPr>
              <a:t>the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housework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every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Saturday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morning</a:t>
            </a:r>
            <a:r>
              <a:rPr lang="pt-PT" sz="2800" dirty="0" smtClean="0">
                <a:solidFill>
                  <a:srgbClr val="0070C0"/>
                </a:solidFill>
              </a:rPr>
              <a:t>. Picture B shows </a:t>
            </a:r>
            <a:r>
              <a:rPr lang="pt-PT" sz="2800" dirty="0" err="1" smtClean="0">
                <a:solidFill>
                  <a:srgbClr val="0070C0"/>
                </a:solidFill>
              </a:rPr>
              <a:t>him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one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hour</a:t>
            </a:r>
            <a:r>
              <a:rPr lang="pt-PT" sz="2800" dirty="0" smtClean="0">
                <a:solidFill>
                  <a:srgbClr val="0070C0"/>
                </a:solidFill>
              </a:rPr>
              <a:t> later. </a:t>
            </a:r>
            <a:r>
              <a:rPr lang="pt-PT" sz="2800" dirty="0" err="1" smtClean="0">
                <a:solidFill>
                  <a:srgbClr val="0070C0"/>
                </a:solidFill>
              </a:rPr>
              <a:t>What</a:t>
            </a:r>
            <a:r>
              <a:rPr lang="pt-PT" sz="2800" dirty="0" smtClean="0"/>
              <a:t> </a:t>
            </a:r>
            <a:r>
              <a:rPr lang="pt-PT" sz="2800" i="1" dirty="0" err="1" smtClean="0">
                <a:solidFill>
                  <a:srgbClr val="FF0000"/>
                </a:solidFill>
              </a:rPr>
              <a:t>has</a:t>
            </a:r>
            <a:r>
              <a:rPr lang="pt-PT" sz="2800" dirty="0" smtClean="0"/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already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i="1" dirty="0" err="1" smtClean="0">
                <a:solidFill>
                  <a:srgbClr val="FF0000"/>
                </a:solidFill>
              </a:rPr>
              <a:t>done</a:t>
            </a:r>
            <a:r>
              <a:rPr lang="pt-PT" sz="2800" dirty="0" smtClean="0"/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and</a:t>
            </a:r>
            <a:r>
              <a:rPr lang="pt-PT" sz="2800" dirty="0" smtClean="0"/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what</a:t>
            </a:r>
            <a:r>
              <a:rPr lang="pt-PT" sz="2800" dirty="0" smtClean="0"/>
              <a:t> </a:t>
            </a:r>
            <a:r>
              <a:rPr lang="pt-PT" sz="2800" i="1" dirty="0" err="1">
                <a:solidFill>
                  <a:srgbClr val="FF0000"/>
                </a:solidFill>
              </a:rPr>
              <a:t>hasn’t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i="1" dirty="0" err="1">
                <a:solidFill>
                  <a:srgbClr val="FF0000"/>
                </a:solidFill>
              </a:rPr>
              <a:t>done</a:t>
            </a:r>
            <a:r>
              <a:rPr lang="pt-PT" sz="2800" dirty="0" smtClean="0"/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yet</a:t>
            </a:r>
            <a:r>
              <a:rPr lang="pt-PT" sz="2800" dirty="0" smtClean="0"/>
              <a:t>?</a:t>
            </a:r>
            <a:endParaRPr lang="pt-PT" sz="2800" b="1" dirty="0">
              <a:solidFill>
                <a:srgbClr val="00B0F0"/>
              </a:solidFill>
            </a:endParaRPr>
          </a:p>
        </p:txBody>
      </p:sp>
      <p:pic>
        <p:nvPicPr>
          <p:cNvPr id="7" name="Imagem 6" descr="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00808"/>
            <a:ext cx="4572000" cy="515719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932040" y="1340768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vacuumed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floor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932040" y="1844824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hung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up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his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jacket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932040" y="234888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done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ironing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932040" y="285293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put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away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dishes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932040" y="3627021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cleaned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stove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yet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932040" y="4491117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emptied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rubbish</a:t>
            </a:r>
            <a:r>
              <a:rPr lang="pt-PT" sz="2800" dirty="0" smtClean="0">
                <a:latin typeface="Arial Narrow" pitchFamily="34" charset="0"/>
              </a:rPr>
              <a:t> bin </a:t>
            </a:r>
            <a:r>
              <a:rPr lang="pt-PT" sz="2800" dirty="0" err="1" smtClean="0">
                <a:latin typeface="Arial Narrow" pitchFamily="34" charset="0"/>
              </a:rPr>
              <a:t>yet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4932040" y="5426060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swept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stairs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yet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4932040" y="5949280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err="1" smtClean="0">
                <a:latin typeface="Arial Narrow" pitchFamily="34" charset="0"/>
              </a:rPr>
              <a:t>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hasn’t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FF0000"/>
                </a:solidFill>
                <a:latin typeface="Arial Narrow" pitchFamily="34" charset="0"/>
              </a:rPr>
              <a:t>cleared</a:t>
            </a:r>
            <a:r>
              <a:rPr lang="pt-PT" sz="28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the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table</a:t>
            </a:r>
            <a:r>
              <a:rPr lang="pt-PT" sz="2800" dirty="0" smtClean="0">
                <a:latin typeface="Arial Narrow" pitchFamily="34" charset="0"/>
              </a:rPr>
              <a:t> </a:t>
            </a:r>
            <a:r>
              <a:rPr lang="pt-PT" sz="2800" dirty="0" err="1" smtClean="0">
                <a:latin typeface="Arial Narrow" pitchFamily="34" charset="0"/>
              </a:rPr>
              <a:t>yet</a:t>
            </a:r>
            <a:r>
              <a:rPr lang="pt-PT" sz="2800" dirty="0" smtClean="0">
                <a:latin typeface="Arial Narrow" pitchFamily="34" charset="0"/>
              </a:rPr>
              <a:t>.</a:t>
            </a:r>
            <a:endParaRPr lang="pt-PT" sz="28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496" y="44624"/>
            <a:ext cx="8928992" cy="1143000"/>
          </a:xfrm>
        </p:spPr>
        <p:txBody>
          <a:bodyPr>
            <a:normAutofit/>
          </a:bodyPr>
          <a:lstStyle/>
          <a:p>
            <a:pPr algn="just"/>
            <a:r>
              <a:rPr lang="pt-PT" sz="2800" dirty="0" smtClean="0">
                <a:solidFill>
                  <a:srgbClr val="0070C0"/>
                </a:solidFill>
              </a:rPr>
              <a:t>C. </a:t>
            </a:r>
            <a:r>
              <a:rPr lang="pt-PT" sz="2800" dirty="0" err="1" smtClean="0">
                <a:solidFill>
                  <a:srgbClr val="0070C0"/>
                </a:solidFill>
              </a:rPr>
              <a:t>This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is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reception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of</a:t>
            </a:r>
            <a:r>
              <a:rPr lang="pt-PT" sz="2800" dirty="0" smtClean="0">
                <a:solidFill>
                  <a:srgbClr val="0070C0"/>
                </a:solidFill>
              </a:rPr>
              <a:t> a </a:t>
            </a:r>
            <a:r>
              <a:rPr lang="pt-PT" sz="2800" dirty="0" err="1" smtClean="0">
                <a:solidFill>
                  <a:srgbClr val="0070C0"/>
                </a:solidFill>
              </a:rPr>
              <a:t>holiday</a:t>
            </a:r>
            <a:r>
              <a:rPr lang="pt-PT" sz="2800" dirty="0" smtClean="0">
                <a:solidFill>
                  <a:srgbClr val="0070C0"/>
                </a:solidFill>
              </a:rPr>
              <a:t> hotel. </a:t>
            </a:r>
            <a:r>
              <a:rPr lang="pt-PT" sz="2800" dirty="0" err="1" smtClean="0">
                <a:solidFill>
                  <a:srgbClr val="0070C0"/>
                </a:solidFill>
              </a:rPr>
              <a:t>Say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what</a:t>
            </a:r>
            <a:r>
              <a:rPr lang="pt-PT" sz="2800" dirty="0" smtClean="0">
                <a:solidFill>
                  <a:srgbClr val="0070C0"/>
                </a:solidFill>
              </a:rPr>
              <a:t> some </a:t>
            </a:r>
            <a:r>
              <a:rPr lang="pt-PT" sz="2800" dirty="0" err="1" smtClean="0">
                <a:solidFill>
                  <a:srgbClr val="0070C0"/>
                </a:solidFill>
              </a:rPr>
              <a:t>of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these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people</a:t>
            </a:r>
            <a:r>
              <a:rPr lang="pt-PT" sz="2800" dirty="0" smtClean="0"/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have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been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doing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this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morning</a:t>
            </a:r>
            <a:r>
              <a:rPr lang="pt-PT" sz="2800" dirty="0" smtClean="0"/>
              <a:t>.  </a:t>
            </a:r>
            <a:endParaRPr lang="pt-PT" sz="2800" dirty="0"/>
          </a:p>
        </p:txBody>
      </p:sp>
      <p:pic>
        <p:nvPicPr>
          <p:cNvPr id="4" name="Imagem 3" descr="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196752"/>
            <a:ext cx="5904656" cy="503172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63688" y="1268760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1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67544" y="6165304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1</a:t>
            </a:r>
            <a:r>
              <a:rPr lang="en-GB" sz="3200" dirty="0" smtClean="0">
                <a:latin typeface="Arial Narrow" pitchFamily="34" charset="0"/>
              </a:rPr>
              <a:t> The lady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has been shopping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355976" y="134076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2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372200" y="1764105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3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059832" y="2348880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4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195736" y="3348281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5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995936" y="3276273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6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347864" y="5517232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7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716016" y="5436513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8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5536" y="6228601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2</a:t>
            </a:r>
            <a:r>
              <a:rPr lang="en-GB" sz="3200" dirty="0" smtClean="0">
                <a:latin typeface="Arial Narrow" pitchFamily="34" charset="0"/>
              </a:rPr>
              <a:t> They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have been diving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467544" y="6237312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3</a:t>
            </a:r>
            <a:r>
              <a:rPr lang="en-GB" sz="3200" dirty="0" smtClean="0">
                <a:latin typeface="Arial Narrow" pitchFamily="34" charset="0"/>
              </a:rPr>
              <a:t> The receptionist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has been sleeping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467544" y="6237312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4</a:t>
            </a:r>
            <a:r>
              <a:rPr lang="en-GB" sz="3200" dirty="0" smtClean="0">
                <a:latin typeface="Arial Narrow" pitchFamily="34" charset="0"/>
              </a:rPr>
              <a:t> The young man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has been playing</a:t>
            </a:r>
            <a:r>
              <a:rPr lang="en-GB" sz="3200" dirty="0" smtClean="0">
                <a:latin typeface="Arial Narrow" pitchFamily="34" charset="0"/>
              </a:rPr>
              <a:t> tennis.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467544" y="6237312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5</a:t>
            </a:r>
            <a:r>
              <a:rPr lang="en-GB" sz="3200" dirty="0" smtClean="0">
                <a:latin typeface="Arial Narrow" pitchFamily="34" charset="0"/>
              </a:rPr>
              <a:t> They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have been doing </a:t>
            </a:r>
            <a:r>
              <a:rPr lang="en-GB" sz="3200" dirty="0" smtClean="0">
                <a:latin typeface="Arial Narrow" pitchFamily="34" charset="0"/>
              </a:rPr>
              <a:t>some sightseeing.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467544" y="6228601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6</a:t>
            </a:r>
            <a:r>
              <a:rPr lang="en-GB" sz="3200" dirty="0" smtClean="0">
                <a:latin typeface="Arial Narrow" pitchFamily="34" charset="0"/>
              </a:rPr>
              <a:t> The young lady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has been getting</a:t>
            </a:r>
            <a:r>
              <a:rPr lang="en-GB" sz="3200" dirty="0" smtClean="0">
                <a:latin typeface="Arial Narrow" pitchFamily="34" charset="0"/>
              </a:rPr>
              <a:t> sun-tanned.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467544" y="6228601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7</a:t>
            </a:r>
            <a:r>
              <a:rPr lang="en-GB" sz="3200" dirty="0" smtClean="0">
                <a:latin typeface="Arial Narrow" pitchFamily="34" charset="0"/>
              </a:rPr>
              <a:t> The children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have been swimming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395536" y="6228601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8</a:t>
            </a:r>
            <a:r>
              <a:rPr lang="en-GB" sz="3200" dirty="0" smtClean="0">
                <a:latin typeface="Arial Narrow" pitchFamily="34" charset="0"/>
              </a:rPr>
              <a:t> He 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has been walking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395536" y="6228601"/>
            <a:ext cx="820891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70C0"/>
                </a:solidFill>
                <a:latin typeface="Arial Narrow" pitchFamily="34" charset="0"/>
              </a:rPr>
              <a:t>9</a:t>
            </a:r>
            <a:r>
              <a:rPr lang="en-GB" sz="3200" dirty="0" smtClean="0">
                <a:latin typeface="Arial Narrow" pitchFamily="34" charset="0"/>
              </a:rPr>
              <a:t> The bearded man 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has been painting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6948264" y="3348281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9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0" y="44624"/>
            <a:ext cx="3707904" cy="600404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t-PT" sz="2800" dirty="0" smtClean="0">
                <a:solidFill>
                  <a:srgbClr val="0070C0"/>
                </a:solidFill>
              </a:rPr>
              <a:t>D. </a:t>
            </a:r>
            <a:r>
              <a:rPr lang="pt-PT" sz="2800" dirty="0" err="1" smtClean="0">
                <a:solidFill>
                  <a:srgbClr val="0070C0"/>
                </a:solidFill>
              </a:rPr>
              <a:t>Everyone</a:t>
            </a:r>
            <a:r>
              <a:rPr lang="pt-PT" sz="2800" dirty="0" smtClean="0">
                <a:solidFill>
                  <a:srgbClr val="0070C0"/>
                </a:solidFill>
              </a:rPr>
              <a:t> in </a:t>
            </a:r>
            <a:r>
              <a:rPr lang="pt-PT" sz="2800" dirty="0" err="1" smtClean="0">
                <a:solidFill>
                  <a:srgbClr val="0070C0"/>
                </a:solidFill>
              </a:rPr>
              <a:t>the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office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thought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their</a:t>
            </a:r>
            <a:r>
              <a:rPr lang="pt-PT" sz="2800" dirty="0" smtClean="0">
                <a:solidFill>
                  <a:srgbClr val="0070C0"/>
                </a:solidFill>
              </a:rPr>
              <a:t> boss </a:t>
            </a:r>
            <a:r>
              <a:rPr lang="pt-PT" sz="2800" dirty="0" err="1" smtClean="0">
                <a:solidFill>
                  <a:srgbClr val="0070C0"/>
                </a:solidFill>
              </a:rPr>
              <a:t>was</a:t>
            </a:r>
            <a:r>
              <a:rPr lang="pt-PT" sz="2800" dirty="0" smtClean="0">
                <a:solidFill>
                  <a:srgbClr val="0070C0"/>
                </a:solidFill>
              </a:rPr>
              <a:t> out for </a:t>
            </a:r>
            <a:r>
              <a:rPr lang="pt-PT" sz="2800" dirty="0" err="1" smtClean="0">
                <a:solidFill>
                  <a:srgbClr val="0070C0"/>
                </a:solidFill>
              </a:rPr>
              <a:t>the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day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when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suddenly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opened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door</a:t>
            </a:r>
            <a:r>
              <a:rPr lang="pt-PT" sz="2800" dirty="0" smtClean="0">
                <a:solidFill>
                  <a:srgbClr val="0070C0"/>
                </a:solidFill>
              </a:rPr>
              <a:t>…</a:t>
            </a:r>
            <a:r>
              <a:rPr lang="pt-PT" sz="2800" dirty="0" smtClean="0"/>
              <a:t/>
            </a:r>
            <a:br>
              <a:rPr lang="pt-PT" sz="2800" dirty="0" smtClean="0"/>
            </a:br>
            <a:r>
              <a:rPr lang="pt-PT" sz="2800" dirty="0" smtClean="0"/>
              <a:t/>
            </a:r>
            <a:br>
              <a:rPr lang="pt-PT" sz="2800" dirty="0" smtClean="0"/>
            </a:b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You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have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two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 minutes to memorize </a:t>
            </a: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what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everyone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is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  <a:latin typeface="Arial Narrow" pitchFamily="34" charset="0"/>
              </a:rPr>
              <a:t>doing</a:t>
            </a:r>
            <a:r>
              <a:rPr lang="pt-PT" sz="2800" dirty="0" smtClean="0">
                <a:solidFill>
                  <a:srgbClr val="0070C0"/>
                </a:solidFill>
                <a:latin typeface="Arial Narrow" pitchFamily="34" charset="0"/>
              </a:rPr>
              <a:t>.</a:t>
            </a:r>
            <a:endParaRPr lang="pt-PT" sz="28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12290" name="Picture 2" descr="http://www.windowsphoneapplist.com/marketplace/images/cronometer1239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5373216"/>
            <a:ext cx="1152128" cy="1196752"/>
          </a:xfrm>
          <a:prstGeom prst="rect">
            <a:avLst/>
          </a:prstGeom>
          <a:noFill/>
        </p:spPr>
      </p:pic>
      <p:pic>
        <p:nvPicPr>
          <p:cNvPr id="5" name="Imagem 4" descr="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0"/>
            <a:ext cx="545291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153364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516216" y="-27384"/>
            <a:ext cx="23762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0070C0"/>
                </a:solidFill>
                <a:latin typeface="Arial Narrow" pitchFamily="34" charset="0"/>
              </a:rPr>
              <a:t>What</a:t>
            </a:r>
            <a:r>
              <a:rPr lang="en-GB" sz="3600" dirty="0" smtClean="0">
                <a:latin typeface="Arial Narrow" pitchFamily="34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Arial Narrow" pitchFamily="34" charset="0"/>
              </a:rPr>
              <a:t>were</a:t>
            </a:r>
            <a:r>
              <a:rPr lang="en-GB" sz="3600" dirty="0" smtClean="0">
                <a:latin typeface="Arial Narrow" pitchFamily="34" charset="0"/>
              </a:rPr>
              <a:t> </a:t>
            </a:r>
            <a:r>
              <a:rPr lang="en-GB" sz="3600" dirty="0" smtClean="0">
                <a:solidFill>
                  <a:srgbClr val="0070C0"/>
                </a:solidFill>
                <a:latin typeface="Arial Narrow" pitchFamily="34" charset="0"/>
              </a:rPr>
              <a:t>they all </a:t>
            </a:r>
            <a:r>
              <a:rPr lang="en-GB" sz="3600" b="1" dirty="0" smtClean="0">
                <a:solidFill>
                  <a:srgbClr val="FF0000"/>
                </a:solidFill>
                <a:latin typeface="Arial Narrow" pitchFamily="34" charset="0"/>
              </a:rPr>
              <a:t>doing</a:t>
            </a:r>
            <a:r>
              <a:rPr lang="en-GB" sz="3600" dirty="0" smtClean="0">
                <a:latin typeface="Arial Narrow" pitchFamily="34" charset="0"/>
              </a:rPr>
              <a:t> </a:t>
            </a:r>
            <a:r>
              <a:rPr lang="en-GB" sz="3600" dirty="0" smtClean="0">
                <a:solidFill>
                  <a:srgbClr val="0070C0"/>
                </a:solidFill>
                <a:latin typeface="Arial Narrow" pitchFamily="34" charset="0"/>
              </a:rPr>
              <a:t>at the moment their boss opened the door?</a:t>
            </a:r>
            <a:endParaRPr lang="en-GB" sz="3600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228184" y="4079974"/>
            <a:ext cx="291581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1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He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was listening </a:t>
            </a:r>
            <a:r>
              <a:rPr lang="en-GB" sz="3200" dirty="0" smtClean="0">
                <a:latin typeface="Arial Narrow" pitchFamily="34" charset="0"/>
              </a:rPr>
              <a:t>to music.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192688" y="4077072"/>
            <a:ext cx="291581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2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She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was reading </a:t>
            </a:r>
            <a:r>
              <a:rPr lang="en-GB" sz="3200" i="1" dirty="0" smtClean="0">
                <a:latin typeface="Arial Narrow" pitchFamily="34" charset="0"/>
              </a:rPr>
              <a:t>Vogue</a:t>
            </a:r>
            <a:r>
              <a:rPr lang="en-GB" sz="3200" dirty="0" smtClean="0">
                <a:latin typeface="Arial Narrow" pitchFamily="34" charset="0"/>
              </a:rPr>
              <a:t> magazine.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92688" y="4077072"/>
            <a:ext cx="291581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3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She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was cutting </a:t>
            </a:r>
            <a:r>
              <a:rPr lang="en-GB" sz="3200" dirty="0" smtClean="0">
                <a:latin typeface="Arial Narrow" pitchFamily="34" charset="0"/>
              </a:rPr>
              <a:t>her nails.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192688" y="4077072"/>
            <a:ext cx="2915816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4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He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was sleeping</a:t>
            </a:r>
            <a:r>
              <a:rPr lang="en-GB" sz="3200" dirty="0" smtClean="0">
                <a:latin typeface="Arial Narrow" pitchFamily="34" charset="0"/>
              </a:rPr>
              <a:t>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156176" y="4077072"/>
            <a:ext cx="291581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5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She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was doing </a:t>
            </a:r>
            <a:r>
              <a:rPr lang="en-GB" sz="3200" dirty="0" smtClean="0">
                <a:latin typeface="Arial Narrow" pitchFamily="34" charset="0"/>
              </a:rPr>
              <a:t>a crossword puzzle.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192688" y="4077072"/>
            <a:ext cx="2915816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6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They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were playing </a:t>
            </a:r>
            <a:r>
              <a:rPr lang="en-GB" sz="3200" dirty="0" smtClean="0">
                <a:latin typeface="Arial Narrow" pitchFamily="34" charset="0"/>
              </a:rPr>
              <a:t>cards.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6192688" y="4077072"/>
            <a:ext cx="2915816" cy="273921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Arial Narrow" pitchFamily="34" charset="0"/>
              </a:rPr>
              <a:t>7</a:t>
            </a:r>
          </a:p>
          <a:p>
            <a:pPr algn="ctr"/>
            <a:r>
              <a:rPr lang="en-GB" sz="1200" dirty="0" smtClean="0">
                <a:latin typeface="Arial Narrow" pitchFamily="34" charset="0"/>
              </a:rPr>
              <a:t> </a:t>
            </a:r>
          </a:p>
          <a:p>
            <a:r>
              <a:rPr lang="en-GB" sz="3200" dirty="0" smtClean="0">
                <a:latin typeface="Arial Narrow" pitchFamily="34" charset="0"/>
              </a:rPr>
              <a:t>They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were looking </a:t>
            </a:r>
            <a:r>
              <a:rPr lang="en-GB" sz="3200" dirty="0" smtClean="0">
                <a:latin typeface="Arial Narrow" pitchFamily="34" charset="0"/>
              </a:rPr>
              <a:t>at some holiday photos. </a:t>
            </a:r>
          </a:p>
          <a:p>
            <a:endParaRPr lang="en-GB" sz="32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5680" y="-27384"/>
            <a:ext cx="8686800" cy="1426170"/>
          </a:xfrm>
        </p:spPr>
        <p:txBody>
          <a:bodyPr>
            <a:noAutofit/>
          </a:bodyPr>
          <a:lstStyle/>
          <a:p>
            <a:pPr algn="just"/>
            <a:r>
              <a:rPr lang="pt-PT" sz="2800" dirty="0" smtClean="0">
                <a:solidFill>
                  <a:srgbClr val="0070C0"/>
                </a:solidFill>
              </a:rPr>
              <a:t>E. In </a:t>
            </a:r>
            <a:r>
              <a:rPr lang="pt-PT" sz="2800" dirty="0" err="1" smtClean="0">
                <a:solidFill>
                  <a:srgbClr val="0070C0"/>
                </a:solidFill>
              </a:rPr>
              <a:t>each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picture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there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is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someone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who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is</a:t>
            </a:r>
            <a:r>
              <a:rPr lang="pt-PT" sz="2800" dirty="0" smtClean="0">
                <a:solidFill>
                  <a:srgbClr val="0070C0"/>
                </a:solidFill>
              </a:rPr>
              <a:t> late for </a:t>
            </a:r>
            <a:r>
              <a:rPr lang="pt-PT" sz="2800" dirty="0" err="1" smtClean="0">
                <a:solidFill>
                  <a:srgbClr val="0070C0"/>
                </a:solidFill>
              </a:rPr>
              <a:t>something</a:t>
            </a:r>
            <a:r>
              <a:rPr lang="pt-PT" sz="2800" dirty="0" smtClean="0">
                <a:solidFill>
                  <a:srgbClr val="0070C0"/>
                </a:solidFill>
              </a:rPr>
              <a:t>. </a:t>
            </a:r>
            <a:r>
              <a:rPr lang="pt-PT" sz="2800" dirty="0" err="1" smtClean="0">
                <a:solidFill>
                  <a:srgbClr val="0070C0"/>
                </a:solidFill>
              </a:rPr>
              <a:t>Say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what</a:t>
            </a:r>
            <a:r>
              <a:rPr lang="pt-PT" sz="2800" dirty="0" smtClean="0"/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had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happened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when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arrived</a:t>
            </a:r>
            <a:r>
              <a:rPr lang="pt-PT" sz="2800" dirty="0" smtClean="0"/>
              <a:t>. </a:t>
            </a:r>
            <a:endParaRPr lang="pt-PT" sz="2800" dirty="0"/>
          </a:p>
        </p:txBody>
      </p:sp>
      <p:pic>
        <p:nvPicPr>
          <p:cNvPr id="4" name="Imagem 3" descr="001 - Có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412776"/>
            <a:ext cx="2478519" cy="2880320"/>
          </a:xfrm>
          <a:prstGeom prst="rect">
            <a:avLst/>
          </a:prstGeom>
        </p:spPr>
      </p:pic>
      <p:pic>
        <p:nvPicPr>
          <p:cNvPr id="7" name="Imagem 6" descr="001 - Cópia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5" y="3933056"/>
            <a:ext cx="2576362" cy="273630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2736304" y="1988840"/>
            <a:ext cx="6444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When Mary arrived at the bus stop, the bus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left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79512" y="5139189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When Sophie arrived, the bookshop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closed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001 - Cópia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293096"/>
            <a:ext cx="2812209" cy="2304256"/>
          </a:xfrm>
          <a:prstGeom prst="rect">
            <a:avLst/>
          </a:prstGeom>
        </p:spPr>
      </p:pic>
      <p:pic>
        <p:nvPicPr>
          <p:cNvPr id="5" name="Imagem 4" descr="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1889" y="2348880"/>
            <a:ext cx="2194607" cy="2697282"/>
          </a:xfrm>
          <a:prstGeom prst="rect">
            <a:avLst/>
          </a:prstGeom>
        </p:spPr>
      </p:pic>
      <p:pic>
        <p:nvPicPr>
          <p:cNvPr id="6" name="Imagem 5" descr="001 - Cópia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1" y="260648"/>
            <a:ext cx="2241665" cy="273630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2592288" y="1034733"/>
            <a:ext cx="6444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When Ann and William arrived at the cinema, the film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started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04056" y="3212976"/>
            <a:ext cx="6444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When Paul arrived home, his wife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had</a:t>
            </a:r>
            <a:r>
              <a:rPr lang="en-GB" sz="3200" dirty="0" smtClean="0">
                <a:latin typeface="Arial Narrow" pitchFamily="34" charset="0"/>
              </a:rPr>
              <a:t> dinner.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096344" y="5354052"/>
            <a:ext cx="58681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When Eliot arrived at the gym, the coach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 had left</a:t>
            </a:r>
            <a:r>
              <a:rPr lang="en-GB" sz="3200" dirty="0" smtClean="0">
                <a:latin typeface="Arial Narrow" pitchFamily="34" charset="0"/>
              </a:rPr>
              <a:t>.</a:t>
            </a:r>
            <a:endParaRPr lang="en-GB" sz="32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-27384"/>
            <a:ext cx="8712968" cy="1642194"/>
          </a:xfrm>
        </p:spPr>
        <p:txBody>
          <a:bodyPr>
            <a:normAutofit/>
          </a:bodyPr>
          <a:lstStyle/>
          <a:p>
            <a:pPr algn="just"/>
            <a:r>
              <a:rPr lang="pt-PT" sz="2800" dirty="0" smtClean="0">
                <a:solidFill>
                  <a:srgbClr val="0070C0"/>
                </a:solidFill>
              </a:rPr>
              <a:t>F. Can </a:t>
            </a:r>
            <a:r>
              <a:rPr lang="pt-PT" sz="2800" dirty="0" err="1" smtClean="0">
                <a:solidFill>
                  <a:srgbClr val="0070C0"/>
                </a:solidFill>
              </a:rPr>
              <a:t>you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guess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what</a:t>
            </a:r>
            <a:r>
              <a:rPr lang="pt-PT" sz="2800" dirty="0" smtClean="0">
                <a:solidFill>
                  <a:srgbClr val="0070C0"/>
                </a:solidFill>
              </a:rPr>
              <a:t> Mary, </a:t>
            </a:r>
            <a:r>
              <a:rPr lang="pt-PT" sz="2800" dirty="0" err="1" smtClean="0">
                <a:solidFill>
                  <a:srgbClr val="0070C0"/>
                </a:solidFill>
              </a:rPr>
              <a:t>Sophie</a:t>
            </a:r>
            <a:r>
              <a:rPr lang="pt-PT" sz="2800" dirty="0" smtClean="0">
                <a:solidFill>
                  <a:srgbClr val="0070C0"/>
                </a:solidFill>
              </a:rPr>
              <a:t>, </a:t>
            </a:r>
            <a:r>
              <a:rPr lang="pt-PT" sz="2800" dirty="0" err="1" smtClean="0">
                <a:solidFill>
                  <a:srgbClr val="0070C0"/>
                </a:solidFill>
              </a:rPr>
              <a:t>Ann</a:t>
            </a:r>
            <a:r>
              <a:rPr lang="pt-PT" sz="2800" dirty="0" smtClean="0">
                <a:solidFill>
                  <a:srgbClr val="0070C0"/>
                </a:solidFill>
              </a:rPr>
              <a:t>, William, Paul </a:t>
            </a:r>
            <a:r>
              <a:rPr lang="pt-PT" sz="2800" dirty="0" err="1" smtClean="0">
                <a:solidFill>
                  <a:srgbClr val="0070C0"/>
                </a:solidFill>
              </a:rPr>
              <a:t>and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Eliot</a:t>
            </a:r>
            <a:r>
              <a:rPr lang="pt-PT" sz="2800" dirty="0" smtClean="0"/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had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been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b="1" dirty="0" err="1" smtClean="0">
                <a:solidFill>
                  <a:srgbClr val="FF0000"/>
                </a:solidFill>
              </a:rPr>
              <a:t>doing</a:t>
            </a:r>
            <a:r>
              <a:rPr lang="pt-PT" sz="2800" b="1" dirty="0" smtClean="0">
                <a:solidFill>
                  <a:srgbClr val="FF000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before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they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arrived</a:t>
            </a:r>
            <a:r>
              <a:rPr lang="pt-PT" sz="2800" dirty="0" smtClean="0">
                <a:solidFill>
                  <a:srgbClr val="0070C0"/>
                </a:solidFill>
              </a:rPr>
              <a:t>? </a:t>
            </a:r>
            <a:r>
              <a:rPr lang="pt-PT" sz="2800" dirty="0" err="1" smtClean="0">
                <a:solidFill>
                  <a:srgbClr val="0070C0"/>
                </a:solidFill>
              </a:rPr>
              <a:t>What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made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them</a:t>
            </a:r>
            <a:r>
              <a:rPr lang="pt-PT" sz="2800" dirty="0" smtClean="0">
                <a:solidFill>
                  <a:srgbClr val="0070C0"/>
                </a:solidFill>
              </a:rPr>
              <a:t> </a:t>
            </a:r>
            <a:r>
              <a:rPr lang="pt-PT" sz="2800" dirty="0" err="1" smtClean="0">
                <a:solidFill>
                  <a:srgbClr val="0070C0"/>
                </a:solidFill>
              </a:rPr>
              <a:t>arrive</a:t>
            </a:r>
            <a:r>
              <a:rPr lang="pt-PT" sz="2800" dirty="0" smtClean="0">
                <a:solidFill>
                  <a:srgbClr val="0070C0"/>
                </a:solidFill>
              </a:rPr>
              <a:t> late?</a:t>
            </a:r>
            <a:r>
              <a:rPr lang="pt-PT" sz="2800" dirty="0" smtClean="0"/>
              <a:t>  </a:t>
            </a:r>
            <a:endParaRPr lang="pt-PT" sz="2800" dirty="0"/>
          </a:p>
        </p:txBody>
      </p:sp>
      <p:pic>
        <p:nvPicPr>
          <p:cNvPr id="4" name="Imagem 3" descr="001 - Có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477045"/>
            <a:ext cx="936104" cy="108785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59632" y="1772816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Mary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been __</a:t>
            </a:r>
            <a:r>
              <a:rPr lang="en-GB" sz="3200" b="1" dirty="0" err="1" smtClean="0">
                <a:solidFill>
                  <a:srgbClr val="FF0000"/>
                </a:solidFill>
                <a:latin typeface="Arial Narrow" pitchFamily="34" charset="0"/>
              </a:rPr>
              <a:t>ing</a:t>
            </a:r>
            <a:r>
              <a:rPr lang="en-GB" sz="3200" dirty="0" smtClean="0">
                <a:latin typeface="Arial Narrow" pitchFamily="34" charset="0"/>
              </a:rPr>
              <a:t> ...</a:t>
            </a:r>
            <a:endParaRPr lang="en-GB" sz="3200" dirty="0">
              <a:latin typeface="Arial Narrow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195736" y="2772217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Sophie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been __</a:t>
            </a:r>
            <a:r>
              <a:rPr lang="en-GB" sz="3200" b="1" dirty="0" err="1" smtClean="0">
                <a:solidFill>
                  <a:srgbClr val="FF0000"/>
                </a:solidFill>
                <a:latin typeface="Arial Narrow" pitchFamily="34" charset="0"/>
              </a:rPr>
              <a:t>ing</a:t>
            </a:r>
            <a:r>
              <a:rPr lang="en-GB" sz="3200" dirty="0" smtClean="0">
                <a:latin typeface="Arial Narrow" pitchFamily="34" charset="0"/>
              </a:rPr>
              <a:t> ...</a:t>
            </a:r>
            <a:endParaRPr lang="en-GB" sz="3200" dirty="0">
              <a:latin typeface="Arial Narrow" pitchFamily="34" charset="0"/>
            </a:endParaRPr>
          </a:p>
        </p:txBody>
      </p:sp>
      <p:pic>
        <p:nvPicPr>
          <p:cNvPr id="7" name="Imagem 6" descr="001 - Cópia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2564904"/>
            <a:ext cx="949186" cy="1008112"/>
          </a:xfrm>
          <a:prstGeom prst="rect">
            <a:avLst/>
          </a:prstGeom>
        </p:spPr>
      </p:pic>
      <p:pic>
        <p:nvPicPr>
          <p:cNvPr id="8" name="Imagem 7" descr="001 - Cópia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3573016"/>
            <a:ext cx="943859" cy="1152128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2996208" y="3780329"/>
            <a:ext cx="5536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Ann and William 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had been __</a:t>
            </a:r>
            <a:r>
              <a:rPr lang="en-GB" sz="3200" b="1" dirty="0" err="1" smtClean="0">
                <a:solidFill>
                  <a:srgbClr val="FF0000"/>
                </a:solidFill>
                <a:latin typeface="Arial Narrow" pitchFamily="34" charset="0"/>
              </a:rPr>
              <a:t>ing</a:t>
            </a:r>
            <a:r>
              <a:rPr lang="en-GB" sz="3200" dirty="0" smtClean="0">
                <a:latin typeface="Arial Narrow" pitchFamily="34" charset="0"/>
              </a:rPr>
              <a:t> ...</a:t>
            </a:r>
            <a:endParaRPr lang="en-GB" sz="3200" dirty="0">
              <a:latin typeface="Arial Narrow" pitchFamily="34" charset="0"/>
            </a:endParaRPr>
          </a:p>
        </p:txBody>
      </p:sp>
      <p:pic>
        <p:nvPicPr>
          <p:cNvPr id="10" name="Imagem 9" descr="0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0490" y="4725144"/>
            <a:ext cx="937413" cy="1152128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3851920" y="5004465"/>
            <a:ext cx="4312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Paul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 had been __</a:t>
            </a:r>
            <a:r>
              <a:rPr lang="en-GB" sz="3200" b="1" dirty="0" err="1" smtClean="0">
                <a:solidFill>
                  <a:srgbClr val="FF0000"/>
                </a:solidFill>
                <a:latin typeface="Arial Narrow" pitchFamily="34" charset="0"/>
              </a:rPr>
              <a:t>ing</a:t>
            </a:r>
            <a:r>
              <a:rPr lang="en-GB" sz="3200" dirty="0" smtClean="0">
                <a:latin typeface="Arial Narrow" pitchFamily="34" charset="0"/>
              </a:rPr>
              <a:t> ...</a:t>
            </a:r>
            <a:endParaRPr lang="en-GB" sz="3200" dirty="0">
              <a:latin typeface="Arial Narrow" pitchFamily="34" charset="0"/>
            </a:endParaRPr>
          </a:p>
        </p:txBody>
      </p:sp>
      <p:pic>
        <p:nvPicPr>
          <p:cNvPr id="12" name="Imagem 11" descr="001 - Cópia (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5949280"/>
            <a:ext cx="1109039" cy="908720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4499992" y="6084585"/>
            <a:ext cx="4312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Arial Narrow" pitchFamily="34" charset="0"/>
              </a:rPr>
              <a:t>Eliot</a:t>
            </a:r>
            <a:r>
              <a:rPr lang="en-GB" sz="3200" b="1" dirty="0" smtClean="0">
                <a:solidFill>
                  <a:srgbClr val="FF0000"/>
                </a:solidFill>
                <a:latin typeface="Arial Narrow" pitchFamily="34" charset="0"/>
              </a:rPr>
              <a:t> had been __</a:t>
            </a:r>
            <a:r>
              <a:rPr lang="en-GB" sz="3200" b="1" dirty="0" err="1" smtClean="0">
                <a:solidFill>
                  <a:srgbClr val="FF0000"/>
                </a:solidFill>
                <a:latin typeface="Arial Narrow" pitchFamily="34" charset="0"/>
              </a:rPr>
              <a:t>ing</a:t>
            </a:r>
            <a:r>
              <a:rPr lang="en-GB" sz="3200" dirty="0" smtClean="0">
                <a:latin typeface="Arial Narrow" pitchFamily="34" charset="0"/>
              </a:rPr>
              <a:t> ...</a:t>
            </a:r>
            <a:endParaRPr lang="en-GB" sz="32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5" name="CaixaDeTexto 4"/>
          <p:cNvSpPr txBox="1"/>
          <p:nvPr/>
        </p:nvSpPr>
        <p:spPr>
          <a:xfrm>
            <a:off x="251520" y="98072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E.g. </a:t>
            </a:r>
            <a:r>
              <a:rPr lang="en-GB" sz="2800" dirty="0" smtClean="0">
                <a:solidFill>
                  <a:srgbClr val="0070C0"/>
                </a:solidFill>
              </a:rPr>
              <a:t>In 1850 people </a:t>
            </a:r>
            <a:r>
              <a:rPr lang="en-GB" sz="2800" b="1" dirty="0" smtClean="0">
                <a:solidFill>
                  <a:srgbClr val="FF0000"/>
                </a:solidFill>
              </a:rPr>
              <a:t>listened</a:t>
            </a:r>
            <a:r>
              <a:rPr lang="en-GB" sz="2800" dirty="0" smtClean="0">
                <a:solidFill>
                  <a:srgbClr val="0070C0"/>
                </a:solidFill>
              </a:rPr>
              <a:t> to classical music.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Fluxograma: conexão 5"/>
          <p:cNvSpPr/>
          <p:nvPr/>
        </p:nvSpPr>
        <p:spPr>
          <a:xfrm>
            <a:off x="395536" y="1772816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aixaDeTexto 6"/>
          <p:cNvSpPr txBox="1"/>
          <p:nvPr/>
        </p:nvSpPr>
        <p:spPr>
          <a:xfrm>
            <a:off x="755576" y="1556792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Past Simple (Simple Past)</a:t>
            </a:r>
            <a:endParaRPr lang="en-GB" sz="32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1187624" y="2204864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- </a:t>
            </a:r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Regular Verbs </a:t>
            </a:r>
            <a:r>
              <a:rPr lang="en-GB" sz="3200" dirty="0" smtClean="0"/>
              <a:t>: verb + </a:t>
            </a:r>
            <a:r>
              <a:rPr lang="en-GB" sz="3200" b="1" i="1" dirty="0" err="1" smtClean="0">
                <a:solidFill>
                  <a:srgbClr val="00B050"/>
                </a:solidFill>
              </a:rPr>
              <a:t>ed</a:t>
            </a:r>
            <a:endParaRPr lang="en-GB" sz="3200" b="1" i="1" dirty="0">
              <a:solidFill>
                <a:srgbClr val="00B05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87624" y="2852936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- </a:t>
            </a:r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Irregular Verbs </a:t>
            </a:r>
            <a:r>
              <a:rPr lang="en-GB" sz="3200" dirty="0" smtClean="0"/>
              <a:t>: second column of the list</a:t>
            </a:r>
            <a:endParaRPr lang="en-GB" sz="3200" dirty="0"/>
          </a:p>
        </p:txBody>
      </p:sp>
      <p:sp>
        <p:nvSpPr>
          <p:cNvPr id="10" name="Fluxograma: conexão 9"/>
          <p:cNvSpPr/>
          <p:nvPr/>
        </p:nvSpPr>
        <p:spPr>
          <a:xfrm>
            <a:off x="395536" y="4581128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aixaDeTexto 10"/>
          <p:cNvSpPr txBox="1"/>
          <p:nvPr/>
        </p:nvSpPr>
        <p:spPr>
          <a:xfrm>
            <a:off x="251520" y="371703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E.g. </a:t>
            </a:r>
            <a:r>
              <a:rPr lang="en-GB" sz="2800" dirty="0" smtClean="0">
                <a:solidFill>
                  <a:srgbClr val="0070C0"/>
                </a:solidFill>
              </a:rPr>
              <a:t>Paul </a:t>
            </a:r>
            <a:r>
              <a:rPr lang="en-GB" sz="2800" b="1" dirty="0" smtClean="0">
                <a:solidFill>
                  <a:srgbClr val="FF0000"/>
                </a:solidFill>
              </a:rPr>
              <a:t>has done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rgbClr val="0070C0"/>
                </a:solidFill>
              </a:rPr>
              <a:t>the ironing.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755576" y="4365104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Present Perfect</a:t>
            </a:r>
            <a:endParaRPr lang="en-GB" sz="32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683568" y="4941168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</a:rPr>
              <a:t>has</a:t>
            </a:r>
            <a:r>
              <a:rPr lang="en-GB" sz="3200" dirty="0" smtClean="0"/>
              <a:t> / </a:t>
            </a:r>
            <a:r>
              <a:rPr lang="en-GB" sz="3200" b="1" dirty="0" smtClean="0">
                <a:solidFill>
                  <a:srgbClr val="00B050"/>
                </a:solidFill>
              </a:rPr>
              <a:t>have</a:t>
            </a:r>
            <a:r>
              <a:rPr lang="en-GB" sz="3200" dirty="0" smtClean="0"/>
              <a:t> + verb in the </a:t>
            </a:r>
            <a:r>
              <a:rPr lang="en-GB" sz="3200" b="1" dirty="0" smtClean="0">
                <a:solidFill>
                  <a:srgbClr val="00B050"/>
                </a:solidFill>
              </a:rPr>
              <a:t>Past</a:t>
            </a:r>
            <a:r>
              <a:rPr lang="en-GB" sz="3200" dirty="0" smtClean="0">
                <a:solidFill>
                  <a:srgbClr val="00B050"/>
                </a:solidFill>
              </a:rPr>
              <a:t> </a:t>
            </a:r>
            <a:r>
              <a:rPr lang="en-GB" sz="3200" b="1" dirty="0" smtClean="0">
                <a:solidFill>
                  <a:srgbClr val="00B050"/>
                </a:solidFill>
              </a:rPr>
              <a:t>Participle</a:t>
            </a:r>
            <a:r>
              <a:rPr lang="en-GB" sz="3200" dirty="0" smtClean="0">
                <a:solidFill>
                  <a:srgbClr val="00B050"/>
                </a:solidFill>
              </a:rPr>
              <a:t> </a:t>
            </a:r>
            <a:r>
              <a:rPr lang="en-GB" sz="3200" b="1" dirty="0" smtClean="0">
                <a:solidFill>
                  <a:srgbClr val="FFC000"/>
                </a:solidFill>
              </a:rPr>
              <a:t>*</a:t>
            </a:r>
            <a:endParaRPr lang="en-GB" sz="3200" b="1" dirty="0">
              <a:solidFill>
                <a:srgbClr val="FFC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915816" y="5589240"/>
            <a:ext cx="619268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GB" sz="2800" b="1" dirty="0" smtClean="0">
                <a:solidFill>
                  <a:schemeClr val="accent6">
                    <a:lumMod val="75000"/>
                  </a:schemeClr>
                </a:solidFill>
              </a:rPr>
              <a:t> Regular Verbs </a:t>
            </a:r>
            <a:r>
              <a:rPr lang="en-GB" sz="2800" dirty="0" smtClean="0"/>
              <a:t>: verb + </a:t>
            </a:r>
            <a:r>
              <a:rPr lang="en-GB" sz="2800" b="1" i="1" dirty="0" err="1" smtClean="0">
                <a:solidFill>
                  <a:srgbClr val="00B050"/>
                </a:solidFill>
              </a:rPr>
              <a:t>ed</a:t>
            </a:r>
            <a:endParaRPr lang="en-GB" sz="2800" b="1" i="1" dirty="0" smtClean="0">
              <a:solidFill>
                <a:srgbClr val="00B050"/>
              </a:solidFill>
            </a:endParaRPr>
          </a:p>
          <a:p>
            <a:pPr>
              <a:buFontTx/>
              <a:buChar char="-"/>
            </a:pPr>
            <a:r>
              <a:rPr lang="en-GB" sz="2800" b="1" dirty="0" smtClean="0">
                <a:solidFill>
                  <a:schemeClr val="accent6">
                    <a:lumMod val="75000"/>
                  </a:schemeClr>
                </a:solidFill>
              </a:rPr>
              <a:t>Irregular Verbs </a:t>
            </a:r>
            <a:r>
              <a:rPr lang="en-GB" sz="2800" dirty="0" smtClean="0"/>
              <a:t>: third column of the list</a:t>
            </a:r>
          </a:p>
          <a:p>
            <a:endParaRPr lang="en-GB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2555776" y="5518973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C000"/>
                </a:solidFill>
              </a:rPr>
              <a:t>*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 animBg="1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1520" y="11663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E.g. </a:t>
            </a:r>
            <a:r>
              <a:rPr lang="en-GB" sz="2800" dirty="0" smtClean="0">
                <a:solidFill>
                  <a:srgbClr val="0070C0"/>
                </a:solidFill>
              </a:rPr>
              <a:t>He </a:t>
            </a:r>
            <a:r>
              <a:rPr lang="en-GB" sz="2800" b="1" dirty="0" smtClean="0">
                <a:solidFill>
                  <a:srgbClr val="FF0000"/>
                </a:solidFill>
              </a:rPr>
              <a:t>has been walking.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5" name="Fluxograma: conexão 4"/>
          <p:cNvSpPr/>
          <p:nvPr/>
        </p:nvSpPr>
        <p:spPr>
          <a:xfrm>
            <a:off x="1187624" y="692696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aixaDeTexto 5"/>
          <p:cNvSpPr txBox="1"/>
          <p:nvPr/>
        </p:nvSpPr>
        <p:spPr>
          <a:xfrm>
            <a:off x="1547664" y="476672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Present Perfect Continuous</a:t>
            </a:r>
            <a:endParaRPr lang="en-GB" sz="32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2195736" y="1052736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</a:rPr>
              <a:t>has</a:t>
            </a:r>
            <a:r>
              <a:rPr lang="en-GB" sz="3200" dirty="0" smtClean="0"/>
              <a:t> / </a:t>
            </a:r>
            <a:r>
              <a:rPr lang="en-GB" sz="3200" b="1" dirty="0" smtClean="0">
                <a:solidFill>
                  <a:srgbClr val="00B050"/>
                </a:solidFill>
              </a:rPr>
              <a:t>have</a:t>
            </a:r>
            <a:r>
              <a:rPr lang="en-GB" sz="3200" dirty="0" smtClean="0">
                <a:solidFill>
                  <a:srgbClr val="00B050"/>
                </a:solidFill>
              </a:rPr>
              <a:t> </a:t>
            </a:r>
            <a:r>
              <a:rPr lang="en-GB" sz="3200" b="1" dirty="0" smtClean="0">
                <a:solidFill>
                  <a:srgbClr val="00B050"/>
                </a:solidFill>
              </a:rPr>
              <a:t>been</a:t>
            </a:r>
            <a:r>
              <a:rPr lang="en-GB" sz="3200" dirty="0" smtClean="0"/>
              <a:t> + verb in the </a:t>
            </a:r>
            <a:r>
              <a:rPr lang="en-GB" sz="3200" b="1" i="1" dirty="0" smtClean="0">
                <a:solidFill>
                  <a:srgbClr val="00B050"/>
                </a:solidFill>
              </a:rPr>
              <a:t>-</a:t>
            </a:r>
            <a:r>
              <a:rPr lang="en-GB" sz="3200" b="1" i="1" dirty="0" err="1" smtClean="0">
                <a:solidFill>
                  <a:srgbClr val="00B050"/>
                </a:solidFill>
              </a:rPr>
              <a:t>ing</a:t>
            </a:r>
            <a:r>
              <a:rPr lang="en-GB" sz="3200" b="1" i="1" dirty="0" smtClean="0">
                <a:solidFill>
                  <a:srgbClr val="00B050"/>
                </a:solidFill>
              </a:rPr>
              <a:t> </a:t>
            </a:r>
            <a:r>
              <a:rPr lang="en-GB" sz="3200" dirty="0" smtClean="0"/>
              <a:t>form</a:t>
            </a:r>
            <a:r>
              <a:rPr lang="en-GB" sz="3200" dirty="0" smtClean="0">
                <a:solidFill>
                  <a:srgbClr val="00B050"/>
                </a:solidFill>
              </a:rPr>
              <a:t>.</a:t>
            </a:r>
            <a:endParaRPr lang="en-GB" sz="3200" b="1" dirty="0">
              <a:solidFill>
                <a:srgbClr val="FFC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51520" y="170080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E.g. </a:t>
            </a:r>
            <a:r>
              <a:rPr lang="en-GB" sz="2800" dirty="0" smtClean="0">
                <a:solidFill>
                  <a:srgbClr val="0070C0"/>
                </a:solidFill>
              </a:rPr>
              <a:t>She </a:t>
            </a:r>
            <a:r>
              <a:rPr lang="en-GB" sz="2800" b="1" dirty="0" smtClean="0">
                <a:solidFill>
                  <a:srgbClr val="FF0000"/>
                </a:solidFill>
              </a:rPr>
              <a:t>was cutting </a:t>
            </a:r>
            <a:r>
              <a:rPr lang="en-GB" sz="2800" dirty="0" smtClean="0">
                <a:solidFill>
                  <a:srgbClr val="0070C0"/>
                </a:solidFill>
              </a:rPr>
              <a:t>her nails.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9" name="Fluxograma: conexão 8"/>
          <p:cNvSpPr/>
          <p:nvPr/>
        </p:nvSpPr>
        <p:spPr>
          <a:xfrm>
            <a:off x="1187624" y="2492896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aixaDeTexto 9"/>
          <p:cNvSpPr txBox="1"/>
          <p:nvPr/>
        </p:nvSpPr>
        <p:spPr>
          <a:xfrm>
            <a:off x="1619672" y="2276872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Past Continuous</a:t>
            </a:r>
            <a:endParaRPr lang="en-GB" sz="32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2339752" y="2780928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</a:rPr>
              <a:t>was</a:t>
            </a:r>
            <a:r>
              <a:rPr lang="en-GB" sz="3200" dirty="0" smtClean="0"/>
              <a:t> / </a:t>
            </a:r>
            <a:r>
              <a:rPr lang="en-GB" sz="3200" b="1" dirty="0" smtClean="0">
                <a:solidFill>
                  <a:srgbClr val="00B050"/>
                </a:solidFill>
              </a:rPr>
              <a:t>were</a:t>
            </a:r>
            <a:r>
              <a:rPr lang="en-GB" sz="3200" dirty="0" smtClean="0"/>
              <a:t> + verb in the </a:t>
            </a:r>
            <a:r>
              <a:rPr lang="en-GB" sz="3200" b="1" i="1" dirty="0" smtClean="0">
                <a:solidFill>
                  <a:srgbClr val="00B050"/>
                </a:solidFill>
              </a:rPr>
              <a:t>-</a:t>
            </a:r>
            <a:r>
              <a:rPr lang="en-GB" sz="3200" b="1" i="1" dirty="0" err="1" smtClean="0">
                <a:solidFill>
                  <a:srgbClr val="00B050"/>
                </a:solidFill>
              </a:rPr>
              <a:t>ing</a:t>
            </a:r>
            <a:r>
              <a:rPr lang="en-GB" sz="3200" b="1" i="1" dirty="0" smtClean="0">
                <a:solidFill>
                  <a:srgbClr val="00B050"/>
                </a:solidFill>
              </a:rPr>
              <a:t> </a:t>
            </a:r>
            <a:r>
              <a:rPr lang="en-GB" sz="3200" dirty="0" smtClean="0"/>
              <a:t>form</a:t>
            </a:r>
            <a:r>
              <a:rPr lang="en-GB" sz="3200" dirty="0" smtClean="0">
                <a:solidFill>
                  <a:srgbClr val="00B050"/>
                </a:solidFill>
              </a:rPr>
              <a:t>.</a:t>
            </a:r>
            <a:endParaRPr lang="en-GB" sz="3200" b="1" dirty="0">
              <a:solidFill>
                <a:srgbClr val="FFC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51520" y="342900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E.g. </a:t>
            </a:r>
            <a:r>
              <a:rPr lang="en-GB" sz="2800" dirty="0" smtClean="0">
                <a:solidFill>
                  <a:srgbClr val="0070C0"/>
                </a:solidFill>
              </a:rPr>
              <a:t>When Mary arrived, the bus </a:t>
            </a:r>
            <a:r>
              <a:rPr lang="en-GB" sz="2800" b="1" dirty="0" smtClean="0">
                <a:solidFill>
                  <a:srgbClr val="FF0000"/>
                </a:solidFill>
              </a:rPr>
              <a:t>had left.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3" name="Fluxograma: conexão 12"/>
          <p:cNvSpPr/>
          <p:nvPr/>
        </p:nvSpPr>
        <p:spPr>
          <a:xfrm>
            <a:off x="1187624" y="4221088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aixaDeTexto 13"/>
          <p:cNvSpPr txBox="1"/>
          <p:nvPr/>
        </p:nvSpPr>
        <p:spPr>
          <a:xfrm>
            <a:off x="1619672" y="4005064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Past Perfect</a:t>
            </a:r>
            <a:endParaRPr lang="en-GB" sz="3200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2411760" y="4581128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</a:rPr>
              <a:t>had</a:t>
            </a:r>
            <a:r>
              <a:rPr lang="en-GB" sz="3200" dirty="0" smtClean="0"/>
              <a:t> + verb in the </a:t>
            </a:r>
            <a:r>
              <a:rPr lang="en-GB" sz="3200" b="1" dirty="0" smtClean="0">
                <a:solidFill>
                  <a:srgbClr val="00B050"/>
                </a:solidFill>
              </a:rPr>
              <a:t>Past</a:t>
            </a:r>
            <a:r>
              <a:rPr lang="en-GB" sz="3200" dirty="0" smtClean="0">
                <a:solidFill>
                  <a:srgbClr val="00B050"/>
                </a:solidFill>
              </a:rPr>
              <a:t> </a:t>
            </a:r>
            <a:r>
              <a:rPr lang="en-GB" sz="3200" b="1" dirty="0" smtClean="0">
                <a:solidFill>
                  <a:srgbClr val="00B050"/>
                </a:solidFill>
              </a:rPr>
              <a:t>Participle</a:t>
            </a:r>
            <a:r>
              <a:rPr lang="en-GB" sz="3200" dirty="0" smtClean="0">
                <a:solidFill>
                  <a:srgbClr val="00B050"/>
                </a:solidFill>
              </a:rPr>
              <a:t> </a:t>
            </a:r>
            <a:r>
              <a:rPr lang="en-GB" sz="3200" b="1" dirty="0" smtClean="0">
                <a:solidFill>
                  <a:srgbClr val="FFC000"/>
                </a:solidFill>
              </a:rPr>
              <a:t>*</a:t>
            </a:r>
            <a:endParaRPr lang="en-GB" sz="3200" b="1" dirty="0">
              <a:solidFill>
                <a:srgbClr val="FFC000"/>
              </a:solidFill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251520" y="522920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E.g. </a:t>
            </a:r>
            <a:r>
              <a:rPr lang="en-GB" sz="2800" dirty="0" smtClean="0">
                <a:solidFill>
                  <a:srgbClr val="0070C0"/>
                </a:solidFill>
              </a:rPr>
              <a:t>Mary </a:t>
            </a:r>
            <a:r>
              <a:rPr lang="en-GB" sz="2800" b="1" dirty="0" smtClean="0">
                <a:solidFill>
                  <a:srgbClr val="FF0000"/>
                </a:solidFill>
              </a:rPr>
              <a:t>had been talking </a:t>
            </a:r>
            <a:r>
              <a:rPr lang="en-GB" sz="2800" dirty="0" smtClean="0">
                <a:solidFill>
                  <a:srgbClr val="0070C0"/>
                </a:solidFill>
              </a:rPr>
              <a:t>to a friend.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7" name="Fluxograma: conexão 16"/>
          <p:cNvSpPr/>
          <p:nvPr/>
        </p:nvSpPr>
        <p:spPr>
          <a:xfrm>
            <a:off x="1187624" y="5877272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aixaDeTexto 17"/>
          <p:cNvSpPr txBox="1"/>
          <p:nvPr/>
        </p:nvSpPr>
        <p:spPr>
          <a:xfrm>
            <a:off x="1619672" y="5661248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Past Perfect Continuous</a:t>
            </a:r>
            <a:endParaRPr lang="en-GB" sz="32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2411760" y="6165304"/>
            <a:ext cx="6732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</a:rPr>
              <a:t>had</a:t>
            </a:r>
            <a:r>
              <a:rPr lang="en-GB" sz="3200" dirty="0" smtClean="0"/>
              <a:t> </a:t>
            </a:r>
            <a:r>
              <a:rPr lang="en-GB" sz="3200" b="1" dirty="0" smtClean="0">
                <a:solidFill>
                  <a:srgbClr val="00B050"/>
                </a:solidFill>
              </a:rPr>
              <a:t>been</a:t>
            </a:r>
            <a:r>
              <a:rPr lang="en-GB" sz="3200" dirty="0" smtClean="0"/>
              <a:t>+ verb in the </a:t>
            </a:r>
            <a:r>
              <a:rPr lang="en-GB" sz="3200" b="1" i="1" dirty="0" smtClean="0">
                <a:solidFill>
                  <a:srgbClr val="00B050"/>
                </a:solidFill>
              </a:rPr>
              <a:t>-</a:t>
            </a:r>
            <a:r>
              <a:rPr lang="en-GB" sz="3200" b="1" i="1" dirty="0" err="1" smtClean="0">
                <a:solidFill>
                  <a:srgbClr val="00B050"/>
                </a:solidFill>
              </a:rPr>
              <a:t>ing</a:t>
            </a:r>
            <a:r>
              <a:rPr lang="en-GB" sz="3200" dirty="0" smtClean="0"/>
              <a:t> form</a:t>
            </a:r>
            <a:endParaRPr lang="en-GB" sz="3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/>
      <p:bldP spid="13" grpId="0" animBg="1"/>
      <p:bldP spid="14" grpId="0"/>
      <p:bldP spid="15" grpId="0"/>
      <p:bldP spid="17" grpId="0" animBg="1"/>
      <p:bldP spid="18" grpId="0"/>
      <p:bldP spid="19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648</Words>
  <Application>Microsoft Office PowerPoint</Application>
  <PresentationFormat>Apresentação no Ecrã (4:3)</PresentationFormat>
  <Paragraphs>98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2" baseType="lpstr">
      <vt:lpstr>Tema do Office</vt:lpstr>
      <vt:lpstr>Diapositivo 1</vt:lpstr>
      <vt:lpstr>A. Look at this 19th century family scene and find the six mistakes. Start like this: “In 1850…”</vt:lpstr>
      <vt:lpstr>B. Frank does the housework every Saturday morning. Picture B shows him one hour later. What has he already done and what hasn’t he done yet?</vt:lpstr>
      <vt:lpstr>C. This is the reception of a holiday hotel. Say what some of these people have been doing this morning.  </vt:lpstr>
      <vt:lpstr>D. Everyone in the office thought their boss was out for the day when suddenly he opened the door…  You have two minutes to memorize what everyone is doing.</vt:lpstr>
      <vt:lpstr>Diapositivo 6</vt:lpstr>
      <vt:lpstr>E. In each picture there is someone who is late for something. Say what had happened when they arrived. </vt:lpstr>
      <vt:lpstr>Diapositivo 8</vt:lpstr>
      <vt:lpstr>F. Can you guess what Mary, Sophie, Ann, William, Paul and Eliot had been doing before they arrived? What made them arrive late?  </vt:lpstr>
      <vt:lpstr>SUMMARY</vt:lpstr>
      <vt:lpstr>Diapositivo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 tenses</dc:title>
  <dc:creator>Cristina Lorga</dc:creator>
  <cp:lastModifiedBy>Cristina Lorga</cp:lastModifiedBy>
  <cp:revision>33</cp:revision>
  <dcterms:created xsi:type="dcterms:W3CDTF">2011-09-23T17:59:22Z</dcterms:created>
  <dcterms:modified xsi:type="dcterms:W3CDTF">2011-09-30T15:45:10Z</dcterms:modified>
</cp:coreProperties>
</file>