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90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87D9C-2119-4E23-B0FA-FA4200BEFAF2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A0902-3F77-4EB1-93C3-BE65871D88E3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87D9C-2119-4E23-B0FA-FA4200BEFAF2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A0902-3F77-4EB1-93C3-BE65871D88E3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87D9C-2119-4E23-B0FA-FA4200BEFAF2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A0902-3F77-4EB1-93C3-BE65871D88E3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87D9C-2119-4E23-B0FA-FA4200BEFAF2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A0902-3F77-4EB1-93C3-BE65871D88E3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87D9C-2119-4E23-B0FA-FA4200BEFAF2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A0902-3F77-4EB1-93C3-BE65871D88E3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87D9C-2119-4E23-B0FA-FA4200BEFAF2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A0902-3F77-4EB1-93C3-BE65871D88E3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87D9C-2119-4E23-B0FA-FA4200BEFAF2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A0902-3F77-4EB1-93C3-BE65871D88E3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87D9C-2119-4E23-B0FA-FA4200BEFAF2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A0902-3F77-4EB1-93C3-BE65871D88E3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87D9C-2119-4E23-B0FA-FA4200BEFAF2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A0902-3F77-4EB1-93C3-BE65871D88E3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87D9C-2119-4E23-B0FA-FA4200BEFAF2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A0902-3F77-4EB1-93C3-BE65871D88E3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87D9C-2119-4E23-B0FA-FA4200BEFAF2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6A0902-3F77-4EB1-93C3-BE65871D88E3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87D9C-2119-4E23-B0FA-FA4200BEFAF2}" type="datetimeFigureOut">
              <a:rPr lang="pt-PT" smtClean="0"/>
              <a:pPr/>
              <a:t>04-06-2012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6A0902-3F77-4EB1-93C3-BE65871D88E3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t-PT" sz="7200" dirty="0" err="1" smtClean="0">
                <a:solidFill>
                  <a:srgbClr val="C00000"/>
                </a:solidFill>
              </a:rPr>
              <a:t>Relative</a:t>
            </a:r>
            <a:r>
              <a:rPr lang="pt-PT" sz="7200" dirty="0" smtClean="0">
                <a:solidFill>
                  <a:srgbClr val="C00000"/>
                </a:solidFill>
              </a:rPr>
              <a:t> </a:t>
            </a:r>
            <a:r>
              <a:rPr lang="pt-PT" sz="7200" dirty="0" err="1" smtClean="0">
                <a:solidFill>
                  <a:srgbClr val="C00000"/>
                </a:solidFill>
              </a:rPr>
              <a:t>Clauses</a:t>
            </a:r>
            <a:endParaRPr lang="pt-PT" sz="7200" dirty="0">
              <a:solidFill>
                <a:srgbClr val="C00000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t-PT" sz="6600" dirty="0" err="1" smtClean="0">
                <a:solidFill>
                  <a:srgbClr val="7030A0"/>
                </a:solidFill>
              </a:rPr>
              <a:t>Exercises</a:t>
            </a:r>
            <a:endParaRPr lang="pt-PT" sz="66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>
            <a:normAutofit/>
          </a:bodyPr>
          <a:lstStyle/>
          <a:p>
            <a:pPr algn="just"/>
            <a:r>
              <a:rPr lang="en-US" sz="2800" b="1" cap="small" dirty="0" smtClean="0">
                <a:latin typeface="Arial" pitchFamily="34" charset="0"/>
                <a:cs typeface="Arial" pitchFamily="34" charset="0"/>
              </a:rPr>
              <a:t>A. COMPLETE </a:t>
            </a:r>
            <a:r>
              <a:rPr lang="en-US" sz="2800" b="1" cap="small" dirty="0">
                <a:latin typeface="Arial" pitchFamily="34" charset="0"/>
                <a:cs typeface="Arial" pitchFamily="34" charset="0"/>
              </a:rPr>
              <a:t>THESE SENTENCES WITH A SUITABLE RELATIVE PRONOUN OR ADVERB</a:t>
            </a:r>
            <a:endParaRPr lang="pt-PT" sz="2800" cap="smal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79512" y="1340769"/>
            <a:ext cx="8784976" cy="5734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ts val="4000"/>
              </a:lnSpc>
            </a:pPr>
            <a:r>
              <a:rPr lang="en-US" sz="2800" dirty="0" smtClean="0"/>
              <a:t>1- That </a:t>
            </a:r>
            <a:r>
              <a:rPr lang="en-US" sz="2800" dirty="0"/>
              <a:t>is the man _________________ helped me when I fell down in the street.</a:t>
            </a:r>
            <a:endParaRPr lang="pt-PT" sz="2800" dirty="0"/>
          </a:p>
          <a:p>
            <a:pPr lvl="0" algn="just">
              <a:lnSpc>
                <a:spcPts val="4000"/>
              </a:lnSpc>
            </a:pPr>
            <a:r>
              <a:rPr lang="en-US" sz="2800" dirty="0" smtClean="0"/>
              <a:t>2- Is </a:t>
            </a:r>
            <a:r>
              <a:rPr lang="en-US" sz="2800" dirty="0"/>
              <a:t>that your car? No, mine is the one _________________ is parked just opposite the bank.</a:t>
            </a:r>
            <a:endParaRPr lang="pt-PT" sz="2800" dirty="0"/>
          </a:p>
          <a:p>
            <a:pPr lvl="0" algn="just">
              <a:lnSpc>
                <a:spcPts val="4000"/>
              </a:lnSpc>
            </a:pPr>
            <a:r>
              <a:rPr lang="en-US" sz="2800" dirty="0" smtClean="0"/>
              <a:t>3- That </a:t>
            </a:r>
            <a:r>
              <a:rPr lang="en-US" sz="2800" dirty="0"/>
              <a:t>is the woman _________________ complained about the room service.</a:t>
            </a:r>
            <a:endParaRPr lang="pt-PT" sz="2800" dirty="0"/>
          </a:p>
          <a:p>
            <a:pPr lvl="0" algn="just">
              <a:lnSpc>
                <a:spcPts val="4000"/>
              </a:lnSpc>
            </a:pPr>
            <a:r>
              <a:rPr lang="en-US" sz="2800" dirty="0" smtClean="0"/>
              <a:t>4- This </a:t>
            </a:r>
            <a:r>
              <a:rPr lang="en-US" sz="2800" dirty="0"/>
              <a:t>is the park _________________ we first met. Do you remember?</a:t>
            </a:r>
            <a:endParaRPr lang="pt-PT" sz="2800" dirty="0"/>
          </a:p>
          <a:p>
            <a:pPr lvl="0" algn="just">
              <a:lnSpc>
                <a:spcPts val="4000"/>
              </a:lnSpc>
            </a:pPr>
            <a:r>
              <a:rPr lang="en-US" sz="2800" dirty="0" smtClean="0"/>
              <a:t>5- So</a:t>
            </a:r>
            <a:r>
              <a:rPr lang="en-US" sz="2800" dirty="0"/>
              <a:t>, James is the man _________________ son came on the school trip with us? I </a:t>
            </a:r>
            <a:r>
              <a:rPr lang="en-US" sz="2800" dirty="0" smtClean="0"/>
              <a:t>didn't </a:t>
            </a:r>
            <a:r>
              <a:rPr lang="en-US" sz="2800" dirty="0"/>
              <a:t>know.</a:t>
            </a:r>
            <a:endParaRPr lang="pt-PT" sz="2800" dirty="0"/>
          </a:p>
          <a:p>
            <a:pPr>
              <a:lnSpc>
                <a:spcPts val="4000"/>
              </a:lnSpc>
            </a:pPr>
            <a:endParaRPr lang="pt-PT" dirty="0"/>
          </a:p>
        </p:txBody>
      </p:sp>
      <p:sp>
        <p:nvSpPr>
          <p:cNvPr id="5" name="CaixaDeTexto 4"/>
          <p:cNvSpPr txBox="1"/>
          <p:nvPr/>
        </p:nvSpPr>
        <p:spPr>
          <a:xfrm>
            <a:off x="3131840" y="1268760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smtClean="0">
                <a:solidFill>
                  <a:srgbClr val="FF0000"/>
                </a:solidFill>
              </a:rPr>
              <a:t>who</a:t>
            </a:r>
            <a:endParaRPr lang="pt-PT" sz="3200" b="1" dirty="0">
              <a:solidFill>
                <a:srgbClr val="FF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79512" y="2844225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err="1" smtClean="0">
                <a:solidFill>
                  <a:srgbClr val="FF0000"/>
                </a:solidFill>
              </a:rPr>
              <a:t>which</a:t>
            </a:r>
            <a:endParaRPr lang="pt-PT" sz="3200" b="1" dirty="0">
              <a:solidFill>
                <a:srgbClr val="FF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995936" y="3348281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smtClean="0">
                <a:solidFill>
                  <a:srgbClr val="FF0000"/>
                </a:solidFill>
              </a:rPr>
              <a:t>who</a:t>
            </a:r>
            <a:endParaRPr lang="pt-PT" sz="3200" b="1" dirty="0">
              <a:solidFill>
                <a:srgbClr val="FF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284240" y="4356393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err="1" smtClean="0">
                <a:solidFill>
                  <a:srgbClr val="FF0000"/>
                </a:solidFill>
              </a:rPr>
              <a:t>where</a:t>
            </a:r>
            <a:endParaRPr lang="pt-PT" sz="3200" b="1" dirty="0">
              <a:solidFill>
                <a:srgbClr val="FF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635896" y="5364505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err="1" smtClean="0">
                <a:solidFill>
                  <a:srgbClr val="FF0000"/>
                </a:solidFill>
              </a:rPr>
              <a:t>whose</a:t>
            </a:r>
            <a:endParaRPr lang="pt-PT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800" b="1" cap="small" dirty="0" smtClean="0">
                <a:latin typeface="Arial" pitchFamily="34" charset="0"/>
                <a:cs typeface="Arial" pitchFamily="34" charset="0"/>
              </a:rPr>
              <a:t>B. ARE </a:t>
            </a:r>
            <a:r>
              <a:rPr lang="en-US" sz="2800" b="1" cap="small" dirty="0">
                <a:latin typeface="Arial" pitchFamily="34" charset="0"/>
                <a:cs typeface="Arial" pitchFamily="34" charset="0"/>
              </a:rPr>
              <a:t>THESE RELATIVE CLAUSES </a:t>
            </a:r>
            <a:r>
              <a:rPr lang="en-US" sz="2800" b="1" cap="small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DEFINING</a:t>
            </a:r>
            <a:r>
              <a:rPr lang="en-US" sz="2800" b="1" cap="small" dirty="0">
                <a:latin typeface="Arial" pitchFamily="34" charset="0"/>
                <a:cs typeface="Arial" pitchFamily="34" charset="0"/>
              </a:rPr>
              <a:t> OR </a:t>
            </a:r>
            <a:r>
              <a:rPr lang="en-US" sz="2800" b="1" cap="small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NON-DEFINING</a:t>
            </a:r>
            <a:r>
              <a:rPr lang="en-US" sz="2800" b="1" cap="small" dirty="0">
                <a:latin typeface="Arial" pitchFamily="34" charset="0"/>
                <a:cs typeface="Arial" pitchFamily="34" charset="0"/>
              </a:rPr>
              <a:t>?</a:t>
            </a:r>
            <a:endParaRPr lang="pt-PT" sz="2800" b="1" cap="smal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23528" y="1772817"/>
            <a:ext cx="8640960" cy="4606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ts val="4400"/>
              </a:lnSpc>
            </a:pPr>
            <a:r>
              <a:rPr lang="en-US" sz="2800" dirty="0" smtClean="0"/>
              <a:t>1- London</a:t>
            </a:r>
            <a:r>
              <a:rPr lang="en-US" sz="2800" dirty="0"/>
              <a:t>, </a:t>
            </a:r>
            <a:r>
              <a:rPr lang="en-US" sz="2800" i="1" dirty="0">
                <a:solidFill>
                  <a:srgbClr val="00B050"/>
                </a:solidFill>
              </a:rPr>
              <a:t>which</a:t>
            </a:r>
            <a:r>
              <a:rPr lang="en-US" sz="2800" dirty="0"/>
              <a:t> is the capital of England, is one of the largest cities in the world. </a:t>
            </a:r>
            <a:endParaRPr lang="pt-PT" sz="2800" dirty="0"/>
          </a:p>
          <a:p>
            <a:pPr lvl="0" algn="just">
              <a:lnSpc>
                <a:spcPts val="4400"/>
              </a:lnSpc>
            </a:pPr>
            <a:r>
              <a:rPr lang="en-US" sz="2800" dirty="0" smtClean="0"/>
              <a:t>2- This </a:t>
            </a:r>
            <a:r>
              <a:rPr lang="en-US" sz="2800" dirty="0"/>
              <a:t>is the dress </a:t>
            </a:r>
            <a:r>
              <a:rPr lang="en-US" sz="2800" i="1" dirty="0">
                <a:solidFill>
                  <a:srgbClr val="00B050"/>
                </a:solidFill>
              </a:rPr>
              <a:t>which</a:t>
            </a:r>
            <a:r>
              <a:rPr lang="en-US" sz="2800" dirty="0"/>
              <a:t> my mother has made for me.</a:t>
            </a:r>
            <a:endParaRPr lang="pt-PT" sz="2800" dirty="0"/>
          </a:p>
          <a:p>
            <a:pPr lvl="0" algn="just">
              <a:lnSpc>
                <a:spcPts val="4400"/>
              </a:lnSpc>
            </a:pPr>
            <a:r>
              <a:rPr lang="en-US" sz="2800" dirty="0" smtClean="0"/>
              <a:t>3- Queen </a:t>
            </a:r>
            <a:r>
              <a:rPr lang="en-US" sz="2800" dirty="0"/>
              <a:t>Elizabeth II, </a:t>
            </a:r>
            <a:r>
              <a:rPr lang="en-US" sz="2800" i="1" dirty="0">
                <a:solidFill>
                  <a:srgbClr val="00B050"/>
                </a:solidFill>
              </a:rPr>
              <a:t>who</a:t>
            </a:r>
            <a:r>
              <a:rPr lang="en-US" sz="2800" dirty="0"/>
              <a:t> is 83, has been the queen of England for 57 years now. </a:t>
            </a:r>
            <a:endParaRPr lang="pt-PT" sz="2800" dirty="0"/>
          </a:p>
          <a:p>
            <a:pPr lvl="0" algn="just">
              <a:lnSpc>
                <a:spcPts val="4400"/>
              </a:lnSpc>
            </a:pPr>
            <a:r>
              <a:rPr lang="en-US" sz="2800" dirty="0" smtClean="0"/>
              <a:t>4- That's </a:t>
            </a:r>
            <a:r>
              <a:rPr lang="en-US" sz="2800" dirty="0"/>
              <a:t>the dog </a:t>
            </a:r>
            <a:r>
              <a:rPr lang="en-US" sz="2800" i="1" dirty="0">
                <a:solidFill>
                  <a:srgbClr val="00B050"/>
                </a:solidFill>
              </a:rPr>
              <a:t>that</a:t>
            </a:r>
            <a:r>
              <a:rPr lang="en-US" sz="2800" dirty="0"/>
              <a:t> bit me.</a:t>
            </a:r>
            <a:endParaRPr lang="pt-PT" sz="2800" dirty="0"/>
          </a:p>
          <a:p>
            <a:pPr lvl="0" algn="just">
              <a:lnSpc>
                <a:spcPts val="4400"/>
              </a:lnSpc>
            </a:pPr>
            <a:r>
              <a:rPr lang="en-US" sz="2800" dirty="0" smtClean="0"/>
              <a:t>5- Tom </a:t>
            </a:r>
            <a:r>
              <a:rPr lang="en-US" sz="2800" dirty="0"/>
              <a:t>Cruise, </a:t>
            </a:r>
            <a:r>
              <a:rPr lang="en-US" sz="2800" i="1" dirty="0">
                <a:solidFill>
                  <a:srgbClr val="00B050"/>
                </a:solidFill>
              </a:rPr>
              <a:t>who</a:t>
            </a:r>
            <a:r>
              <a:rPr lang="en-US" sz="2800" dirty="0"/>
              <a:t> has starred a lot of films, is a famous American actor. </a:t>
            </a:r>
            <a:endParaRPr lang="pt-PT" dirty="0"/>
          </a:p>
        </p:txBody>
      </p:sp>
      <p:sp>
        <p:nvSpPr>
          <p:cNvPr id="6" name="CaixaDeTexto 5"/>
          <p:cNvSpPr txBox="1"/>
          <p:nvPr/>
        </p:nvSpPr>
        <p:spPr>
          <a:xfrm>
            <a:off x="4283968" y="2348880"/>
            <a:ext cx="18501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3200" b="1" dirty="0" smtClean="0">
                <a:solidFill>
                  <a:srgbClr val="FF0000"/>
                </a:solidFill>
                <a:latin typeface="Gabriola" pitchFamily="82" charset="0"/>
              </a:rPr>
              <a:t>Non-</a:t>
            </a:r>
            <a:r>
              <a:rPr lang="pt-PT" sz="3200" b="1" dirty="0" err="1" smtClean="0">
                <a:solidFill>
                  <a:srgbClr val="FF0000"/>
                </a:solidFill>
                <a:latin typeface="Gabriola" pitchFamily="82" charset="0"/>
              </a:rPr>
              <a:t>defining</a:t>
            </a:r>
            <a:endParaRPr lang="pt-PT" sz="3200" b="1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766597" y="2564904"/>
            <a:ext cx="12698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3200" b="1" dirty="0" err="1">
                <a:solidFill>
                  <a:srgbClr val="FF0000"/>
                </a:solidFill>
                <a:latin typeface="Gabriola" pitchFamily="82" charset="0"/>
              </a:rPr>
              <a:t>D</a:t>
            </a:r>
            <a:r>
              <a:rPr lang="pt-PT" sz="3200" b="1" dirty="0" err="1" smtClean="0">
                <a:solidFill>
                  <a:srgbClr val="FF0000"/>
                </a:solidFill>
                <a:latin typeface="Gabriola" pitchFamily="82" charset="0"/>
              </a:rPr>
              <a:t>efining</a:t>
            </a:r>
            <a:endParaRPr lang="pt-PT" sz="3200" b="1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139952" y="4005064"/>
            <a:ext cx="18501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3200" b="1" dirty="0" smtClean="0">
                <a:solidFill>
                  <a:srgbClr val="FF0000"/>
                </a:solidFill>
                <a:latin typeface="Gabriola" pitchFamily="82" charset="0"/>
              </a:rPr>
              <a:t>Non-</a:t>
            </a:r>
            <a:r>
              <a:rPr lang="pt-PT" sz="3200" b="1" dirty="0" err="1" smtClean="0">
                <a:solidFill>
                  <a:srgbClr val="FF0000"/>
                </a:solidFill>
                <a:latin typeface="Gabriola" pitchFamily="82" charset="0"/>
              </a:rPr>
              <a:t>defining</a:t>
            </a:r>
            <a:endParaRPr lang="pt-PT" sz="3200" b="1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721814" y="5724545"/>
            <a:ext cx="18501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3200" b="1" dirty="0" smtClean="0">
                <a:solidFill>
                  <a:srgbClr val="FF0000"/>
                </a:solidFill>
                <a:latin typeface="Gabriola" pitchFamily="82" charset="0"/>
              </a:rPr>
              <a:t>Non-</a:t>
            </a:r>
            <a:r>
              <a:rPr lang="pt-PT" sz="3200" b="1" dirty="0" err="1" smtClean="0">
                <a:solidFill>
                  <a:srgbClr val="FF0000"/>
                </a:solidFill>
                <a:latin typeface="Gabriola" pitchFamily="82" charset="0"/>
              </a:rPr>
              <a:t>defining</a:t>
            </a:r>
            <a:endParaRPr lang="pt-PT" sz="3200" b="1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572000" y="4581128"/>
            <a:ext cx="12698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3200" b="1" dirty="0" err="1">
                <a:solidFill>
                  <a:srgbClr val="FF0000"/>
                </a:solidFill>
                <a:latin typeface="Gabriola" pitchFamily="82" charset="0"/>
              </a:rPr>
              <a:t>D</a:t>
            </a:r>
            <a:r>
              <a:rPr lang="pt-PT" sz="3200" b="1" dirty="0" err="1" smtClean="0">
                <a:solidFill>
                  <a:srgbClr val="FF0000"/>
                </a:solidFill>
                <a:latin typeface="Gabriola" pitchFamily="82" charset="0"/>
              </a:rPr>
              <a:t>efining</a:t>
            </a:r>
            <a:endParaRPr lang="pt-PT" sz="3200" b="1" dirty="0">
              <a:solidFill>
                <a:srgbClr val="FF0000"/>
              </a:solidFill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C. JOIN THESE SENTENCES USING RELATIVE PRONOUNS. OMIT THE PRONOUN IF POSSIBLE. ADD COMMAS IF NECESSARY.</a:t>
            </a:r>
            <a:endParaRPr lang="pt-PT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23528" y="1744355"/>
            <a:ext cx="8640960" cy="4619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ts val="53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1- My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school is very big. It is in Madrid. </a:t>
            </a:r>
            <a:endParaRPr lang="pt-PT" sz="28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ts val="5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2- Robert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Pattinson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is a British actor. He plays Edward Cullen in the </a:t>
            </a:r>
            <a:r>
              <a:rPr lang="en-US" sz="2800" i="1" dirty="0">
                <a:latin typeface="Arial" pitchFamily="34" charset="0"/>
                <a:cs typeface="Arial" pitchFamily="34" charset="0"/>
              </a:rPr>
              <a:t>Twilight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saga. </a:t>
            </a:r>
            <a:endParaRPr lang="pt-PT" sz="28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ts val="5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3- I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bought this cake yesterday. It tastes delicious. </a:t>
            </a:r>
            <a:endParaRPr lang="pt-PT" sz="28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ts val="5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4- Michael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is a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policeman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. His father is a judge. </a:t>
            </a:r>
            <a:endParaRPr lang="pt-PT" sz="28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ts val="5000"/>
              </a:lnSpc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5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- I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bought a computer last month. It doesn't work properly. </a:t>
            </a:r>
            <a:endParaRPr lang="pt-PT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251520" y="260648"/>
            <a:ext cx="871296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ts val="4800"/>
              </a:lnSpc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6- Prince Charles will be the king of England one day. His mother is Queen Elizabeth.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ts val="48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7- I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was given a dog. It is very friendly. </a:t>
            </a:r>
            <a:endParaRPr lang="pt-PT" sz="28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ts val="4800"/>
              </a:lnSpc>
            </a:pPr>
            <a:r>
              <a:rPr lang="en-US" sz="2800" i="1" dirty="0" smtClean="0">
                <a:latin typeface="Arial" pitchFamily="34" charset="0"/>
                <a:cs typeface="Arial" pitchFamily="34" charset="0"/>
              </a:rPr>
              <a:t>8- The </a:t>
            </a:r>
            <a:r>
              <a:rPr lang="en-US" sz="2800" i="1" dirty="0">
                <a:latin typeface="Arial" pitchFamily="34" charset="0"/>
                <a:cs typeface="Arial" pitchFamily="34" charset="0"/>
              </a:rPr>
              <a:t>Adventures of Huckleberry Finn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was written by Mark Twain. I enjoyed it a lot. </a:t>
            </a:r>
            <a:endParaRPr lang="pt-PT" sz="28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ts val="48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9-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Mrs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Kelly is the woman. She took me to hospital when I fainted at school. </a:t>
            </a:r>
            <a:endParaRPr lang="pt-PT" sz="28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ts val="4800"/>
              </a:lnSpc>
            </a:pPr>
            <a:r>
              <a:rPr lang="en-GB" sz="2800" dirty="0" smtClean="0">
                <a:latin typeface="Arial" pitchFamily="34" charset="0"/>
                <a:cs typeface="Arial" pitchFamily="34" charset="0"/>
              </a:rPr>
              <a:t>10- We </a:t>
            </a:r>
            <a:r>
              <a:rPr lang="en-GB" sz="2800" dirty="0">
                <a:latin typeface="Arial" pitchFamily="34" charset="0"/>
                <a:cs typeface="Arial" pitchFamily="34" charset="0"/>
              </a:rPr>
              <a:t>saw the palace. Louis XIV lived there.</a:t>
            </a:r>
            <a:endParaRPr lang="pt-PT" sz="28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ts val="4800"/>
              </a:lnSpc>
            </a:pPr>
            <a:r>
              <a:rPr lang="en-GB" sz="2800" dirty="0" smtClean="0">
                <a:latin typeface="Arial" pitchFamily="34" charset="0"/>
                <a:cs typeface="Arial" pitchFamily="34" charset="0"/>
              </a:rPr>
              <a:t>11- This </a:t>
            </a:r>
            <a:r>
              <a:rPr lang="en-GB" sz="2800" dirty="0">
                <a:latin typeface="Arial" pitchFamily="34" charset="0"/>
                <a:cs typeface="Arial" pitchFamily="34" charset="0"/>
              </a:rPr>
              <a:t>is the date. Your book has to be read by then.</a:t>
            </a:r>
            <a:endParaRPr lang="pt-PT" sz="28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ts val="4800"/>
              </a:lnSpc>
            </a:pPr>
            <a:r>
              <a:rPr lang="en-GB" sz="2800" dirty="0" smtClean="0">
                <a:latin typeface="Arial" pitchFamily="34" charset="0"/>
                <a:cs typeface="Arial" pitchFamily="34" charset="0"/>
              </a:rPr>
              <a:t>12- This </a:t>
            </a:r>
            <a:r>
              <a:rPr lang="en-GB" sz="2800" dirty="0">
                <a:latin typeface="Arial" pitchFamily="34" charset="0"/>
                <a:cs typeface="Arial" pitchFamily="34" charset="0"/>
              </a:rPr>
              <a:t>is the cinema. I saw </a:t>
            </a:r>
            <a:r>
              <a:rPr lang="en-GB" sz="2800" i="1" dirty="0">
                <a:latin typeface="Arial" pitchFamily="34" charset="0"/>
                <a:cs typeface="Arial" pitchFamily="34" charset="0"/>
              </a:rPr>
              <a:t>Spiderman 4</a:t>
            </a:r>
            <a:r>
              <a:rPr lang="en-GB" sz="2800" dirty="0">
                <a:latin typeface="Arial" pitchFamily="34" charset="0"/>
                <a:cs typeface="Arial" pitchFamily="34" charset="0"/>
              </a:rPr>
              <a:t> there</a:t>
            </a:r>
            <a:r>
              <a:rPr lang="en-GB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386</Words>
  <Application>Microsoft Office PowerPoint</Application>
  <PresentationFormat>Apresentação no Ecrã (4:3)</PresentationFormat>
  <Paragraphs>37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5</vt:i4>
      </vt:variant>
    </vt:vector>
  </HeadingPairs>
  <TitlesOfParts>
    <vt:vector size="6" baseType="lpstr">
      <vt:lpstr>Tema do Office</vt:lpstr>
      <vt:lpstr>Relative Clauses</vt:lpstr>
      <vt:lpstr>A. COMPLETE THESE SENTENCES WITH A SUITABLE RELATIVE PRONOUN OR ADVERB</vt:lpstr>
      <vt:lpstr>B. ARE THESE RELATIVE CLAUSES DEFINING OR NON-DEFINING?</vt:lpstr>
      <vt:lpstr>C. JOIN THESE SENTENCES USING RELATIVE PRONOUNS. OMIT THE PRONOUN IF POSSIBLE. ADD COMMAS IF NECESSARY.</vt:lpstr>
      <vt:lpstr>Diapositivo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Cristina</dc:creator>
  <cp:lastModifiedBy>Cristina</cp:lastModifiedBy>
  <cp:revision>5</cp:revision>
  <dcterms:created xsi:type="dcterms:W3CDTF">2012-04-17T14:40:07Z</dcterms:created>
  <dcterms:modified xsi:type="dcterms:W3CDTF">2012-06-04T11:05:07Z</dcterms:modified>
</cp:coreProperties>
</file>