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57" r:id="rId3"/>
    <p:sldId id="272" r:id="rId4"/>
    <p:sldId id="258" r:id="rId5"/>
    <p:sldId id="260" r:id="rId6"/>
    <p:sldId id="261" r:id="rId7"/>
    <p:sldId id="262" r:id="rId8"/>
    <p:sldId id="263" r:id="rId9"/>
    <p:sldId id="266" r:id="rId10"/>
    <p:sldId id="270" r:id="rId11"/>
    <p:sldId id="271" r:id="rId12"/>
    <p:sldId id="265" r:id="rId13"/>
    <p:sldId id="268" r:id="rId14"/>
    <p:sldId id="264" r:id="rId15"/>
    <p:sldId id="267" r:id="rId16"/>
    <p:sldId id="269" r:id="rId17"/>
    <p:sldId id="273" r:id="rId18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  <a:srgbClr val="CC00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094" autoAdjust="0"/>
    <p:restoredTop sz="94652" autoAdjust="0"/>
  </p:normalViewPr>
  <p:slideViewPr>
    <p:cSldViewPr>
      <p:cViewPr varScale="1">
        <p:scale>
          <a:sx n="51" d="100"/>
          <a:sy n="51" d="100"/>
        </p:scale>
        <p:origin x="-1114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5753115D-5C97-47D6-8C71-3A04C49DA84C}" type="datetimeFigureOut">
              <a:rPr lang="es-ES"/>
              <a:pPr>
                <a:defRPr/>
              </a:pPr>
              <a:t>04/06/2012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CF22C0A7-47FE-48C4-9CDE-7F0BFEA84E7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3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PT" smtClean="0"/>
          </a:p>
        </p:txBody>
      </p:sp>
      <p:sp>
        <p:nvSpPr>
          <p:cNvPr id="2048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4F72DD04-06A9-4DDB-851D-3C8A939531C1}" type="slidenum">
              <a:rPr lang="es-ES" smtClean="0"/>
              <a:pPr/>
              <a:t>4</a:t>
            </a:fld>
            <a:endParaRPr lang="es-E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02D4B4-DAE2-4502-B9AA-1BC9D3BC295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03099C-922B-41DF-8A60-7DABEA63E65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90405B-9D47-4F0D-9EC5-0B3642390F6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EC9602-57E2-4711-859A-C14210AC871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4ABD7F-C95E-4265-BAFA-1812D0EE7AD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2E8432-99AF-4730-942D-F13C47C0240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6167E3-1F0A-4244-8122-34E02DD19D2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9334C0-D179-4FE4-A89A-2D01060E06B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ED7A29-1EA3-4546-8B47-7A185DB8B31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82026C-9BA4-49A9-B1C1-9344943EDC5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9DD446-C2FE-4CD7-8235-85B0FE2AE4A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04B3E446-D42D-45B0-ACE8-A225859C73A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7" name="Rectangle 19"/>
          <p:cNvSpPr>
            <a:spLocks noChangeArrowheads="1"/>
          </p:cNvSpPr>
          <p:nvPr/>
        </p:nvSpPr>
        <p:spPr bwMode="auto">
          <a:xfrm>
            <a:off x="642910" y="2584284"/>
            <a:ext cx="7772400" cy="2428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s-UY" sz="6600" b="1" dirty="0">
                <a:ln w="12700">
                  <a:solidFill>
                    <a:schemeClr val="tx1"/>
                  </a:solidFill>
                </a:ln>
                <a:solidFill>
                  <a:srgbClr val="C00000"/>
                </a:solidFill>
                <a:latin typeface="Byington" pitchFamily="2" charset="0"/>
              </a:rPr>
              <a:t>RELATIVE CLAUSES</a:t>
            </a:r>
            <a:endParaRPr lang="es-ES" sz="6600" b="1" dirty="0">
              <a:ln w="12700">
                <a:solidFill>
                  <a:schemeClr val="tx1"/>
                </a:solidFill>
              </a:ln>
              <a:solidFill>
                <a:srgbClr val="C00000"/>
              </a:solidFill>
              <a:latin typeface="Byington" pitchFamily="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6657975"/>
            <a:ext cx="914400" cy="200025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0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0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0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0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333375"/>
            <a:ext cx="8229600" cy="1023938"/>
          </a:xfrm>
        </p:spPr>
        <p:txBody>
          <a:bodyPr/>
          <a:lstStyle/>
          <a:p>
            <a:pPr eaLnBrk="1" hangingPunct="1"/>
            <a:r>
              <a:rPr lang="es-UY" b="1" smtClean="0">
                <a:solidFill>
                  <a:srgbClr val="C00000"/>
                </a:solidFill>
              </a:rPr>
              <a:t>RELATIVE CLAUSES</a:t>
            </a:r>
            <a:endParaRPr lang="es-ES" b="1" smtClean="0">
              <a:solidFill>
                <a:srgbClr val="C00000"/>
              </a:solidFill>
            </a:endParaRP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773238"/>
            <a:ext cx="8229600" cy="4525962"/>
          </a:xfrm>
        </p:spPr>
        <p:txBody>
          <a:bodyPr/>
          <a:lstStyle/>
          <a:p>
            <a:pPr algn="just" eaLnBrk="1" hangingPunct="1"/>
            <a:r>
              <a:rPr lang="en-US" sz="2800" smtClean="0"/>
              <a:t>Relative clauses are clauses starting with the relative pronouns </a:t>
            </a:r>
            <a:r>
              <a:rPr lang="en-US" sz="2800" b="1" i="1" smtClean="0">
                <a:solidFill>
                  <a:srgbClr val="C00000"/>
                </a:solidFill>
              </a:rPr>
              <a:t>who</a:t>
            </a:r>
            <a:r>
              <a:rPr lang="en-US" sz="2800" i="1" smtClean="0"/>
              <a:t>*, </a:t>
            </a:r>
            <a:r>
              <a:rPr lang="en-US" sz="2800" b="1" i="1" smtClean="0">
                <a:solidFill>
                  <a:srgbClr val="C00000"/>
                </a:solidFill>
              </a:rPr>
              <a:t>that</a:t>
            </a:r>
            <a:r>
              <a:rPr lang="en-US" sz="2800" i="1" smtClean="0"/>
              <a:t>, </a:t>
            </a:r>
            <a:r>
              <a:rPr lang="en-US" sz="2800" b="1" i="1" smtClean="0">
                <a:solidFill>
                  <a:srgbClr val="C00000"/>
                </a:solidFill>
              </a:rPr>
              <a:t>which</a:t>
            </a:r>
            <a:r>
              <a:rPr lang="en-US" sz="2800" i="1" smtClean="0"/>
              <a:t>, </a:t>
            </a:r>
            <a:r>
              <a:rPr lang="en-US" sz="2800" b="1" i="1" smtClean="0">
                <a:solidFill>
                  <a:srgbClr val="C00000"/>
                </a:solidFill>
              </a:rPr>
              <a:t>whose</a:t>
            </a:r>
            <a:r>
              <a:rPr lang="en-US" sz="2800" i="1" smtClean="0"/>
              <a:t>, </a:t>
            </a:r>
            <a:r>
              <a:rPr lang="en-US" sz="2800" b="1" i="1" smtClean="0">
                <a:solidFill>
                  <a:srgbClr val="C00000"/>
                </a:solidFill>
              </a:rPr>
              <a:t>where</a:t>
            </a:r>
            <a:r>
              <a:rPr lang="en-US" sz="2800" i="1" smtClean="0"/>
              <a:t>, </a:t>
            </a:r>
            <a:r>
              <a:rPr lang="en-US" sz="2800" b="1" i="1" smtClean="0">
                <a:solidFill>
                  <a:srgbClr val="C00000"/>
                </a:solidFill>
              </a:rPr>
              <a:t>when</a:t>
            </a:r>
            <a:r>
              <a:rPr lang="en-US" sz="2800" smtClean="0"/>
              <a:t>. They are most often used to define or identify the noun that precedes them.</a:t>
            </a:r>
          </a:p>
          <a:p>
            <a:pPr algn="just" eaLnBrk="1" hangingPunct="1"/>
            <a:endParaRPr lang="en-US" sz="2800" smtClean="0"/>
          </a:p>
        </p:txBody>
      </p:sp>
      <p:sp>
        <p:nvSpPr>
          <p:cNvPr id="6" name="5 Rectángulo"/>
          <p:cNvSpPr/>
          <p:nvPr/>
        </p:nvSpPr>
        <p:spPr>
          <a:xfrm>
            <a:off x="0" y="6657975"/>
            <a:ext cx="914400" cy="200025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pic>
        <p:nvPicPr>
          <p:cNvPr id="3077" name="6 Imagen" descr="Guess Who Loves You 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00375" y="3786188"/>
            <a:ext cx="3000375" cy="225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333375"/>
            <a:ext cx="8229600" cy="1023938"/>
          </a:xfrm>
        </p:spPr>
        <p:txBody>
          <a:bodyPr/>
          <a:lstStyle/>
          <a:p>
            <a:pPr eaLnBrk="1" hangingPunct="1"/>
            <a:r>
              <a:rPr lang="es-UY" b="1" smtClean="0">
                <a:solidFill>
                  <a:srgbClr val="C00000"/>
                </a:solidFill>
              </a:rPr>
              <a:t>RELATIVE CLAUSES</a:t>
            </a:r>
            <a:endParaRPr lang="es-ES" b="1" smtClean="0">
              <a:solidFill>
                <a:srgbClr val="C00000"/>
              </a:solidFill>
            </a:endParaRP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773238"/>
            <a:ext cx="8229600" cy="4525962"/>
          </a:xfrm>
        </p:spPr>
        <p:txBody>
          <a:bodyPr/>
          <a:lstStyle/>
          <a:p>
            <a:pPr algn="just" eaLnBrk="1" hangingPunct="1">
              <a:defRPr/>
            </a:pPr>
            <a:r>
              <a:rPr lang="en-US" sz="2800" dirty="0" smtClean="0"/>
              <a:t>* There is a relative pronoun </a:t>
            </a:r>
            <a:r>
              <a:rPr lang="en-US" sz="2800" b="1" i="1" dirty="0" smtClean="0">
                <a:solidFill>
                  <a:srgbClr val="CC0000"/>
                </a:solidFill>
              </a:rPr>
              <a:t>whom</a:t>
            </a:r>
            <a:r>
              <a:rPr lang="en-US" sz="2800" dirty="0" smtClean="0"/>
              <a:t>, which can be used as the </a:t>
            </a:r>
            <a:r>
              <a:rPr lang="en-US" sz="2800" u="sng" dirty="0" smtClean="0"/>
              <a:t>object</a:t>
            </a:r>
            <a:r>
              <a:rPr lang="en-US" sz="2800" dirty="0" smtClean="0"/>
              <a:t> of the relative clause. For example: </a:t>
            </a:r>
          </a:p>
          <a:p>
            <a:pPr lvl="1" algn="just" eaLnBrk="1" hangingPunct="1">
              <a:defRPr/>
            </a:pPr>
            <a:r>
              <a:rPr lang="en-US" i="1" dirty="0" smtClean="0">
                <a:ea typeface="+mn-ea"/>
              </a:rPr>
              <a:t>My science teacher is a person </a:t>
            </a:r>
            <a:r>
              <a:rPr lang="en-US" b="1" i="1" dirty="0" smtClean="0">
                <a:solidFill>
                  <a:srgbClr val="C00000"/>
                </a:solidFill>
                <a:ea typeface="+mn-ea"/>
              </a:rPr>
              <a:t>whom</a:t>
            </a:r>
            <a:r>
              <a:rPr lang="en-US" i="1" dirty="0" smtClean="0">
                <a:ea typeface="+mn-ea"/>
              </a:rPr>
              <a:t> I like very much.</a:t>
            </a:r>
            <a:r>
              <a:rPr lang="en-US" dirty="0" smtClean="0">
                <a:ea typeface="+mn-ea"/>
              </a:rPr>
              <a:t> </a:t>
            </a:r>
          </a:p>
          <a:p>
            <a:pPr lvl="1" algn="just" eaLnBrk="1" hangingPunct="1">
              <a:buFontTx/>
              <a:buNone/>
              <a:defRPr/>
            </a:pPr>
            <a:endParaRPr lang="en-US" sz="2400" dirty="0" smtClean="0">
              <a:ea typeface="+mn-ea"/>
            </a:endParaRPr>
          </a:p>
          <a:p>
            <a:pPr algn="just" eaLnBrk="1" hangingPunct="1">
              <a:defRPr/>
            </a:pPr>
            <a:r>
              <a:rPr lang="en-US" sz="2800" dirty="0" smtClean="0"/>
              <a:t>To many people the word </a:t>
            </a:r>
            <a:r>
              <a:rPr lang="en-US" sz="2800" b="1" i="1" dirty="0" smtClean="0">
                <a:solidFill>
                  <a:srgbClr val="C00000"/>
                </a:solidFill>
              </a:rPr>
              <a:t>whom</a:t>
            </a:r>
            <a:r>
              <a:rPr lang="en-US" sz="2800" dirty="0" smtClean="0"/>
              <a:t> now sounds old-fashioned, and it is rarely used in spoken English.</a:t>
            </a:r>
            <a:endParaRPr lang="es-ES" sz="2800" dirty="0" smtClean="0"/>
          </a:p>
        </p:txBody>
      </p:sp>
      <p:sp>
        <p:nvSpPr>
          <p:cNvPr id="4" name="3 Rectángulo"/>
          <p:cNvSpPr/>
          <p:nvPr/>
        </p:nvSpPr>
        <p:spPr>
          <a:xfrm>
            <a:off x="0" y="6657975"/>
            <a:ext cx="914400" cy="200025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125538"/>
            <a:ext cx="8229600" cy="4870450"/>
          </a:xfrm>
        </p:spPr>
        <p:txBody>
          <a:bodyPr/>
          <a:lstStyle/>
          <a:p>
            <a:pPr eaLnBrk="1" hangingPunct="1">
              <a:lnSpc>
                <a:spcPct val="150000"/>
              </a:lnSpc>
              <a:buFontTx/>
              <a:buNone/>
            </a:pPr>
            <a:r>
              <a:rPr lang="es-UY" smtClean="0"/>
              <a:t>	</a:t>
            </a:r>
            <a:r>
              <a:rPr lang="en-US" i="1" smtClean="0"/>
              <a:t>Examples</a:t>
            </a:r>
            <a:endParaRPr lang="es-UY" i="1" smtClean="0"/>
          </a:p>
          <a:p>
            <a:pPr algn="just" eaLnBrk="1" hangingPunct="1">
              <a:lnSpc>
                <a:spcPts val="3000"/>
              </a:lnSpc>
            </a:pPr>
            <a:r>
              <a:rPr lang="en-US" sz="2800" smtClean="0"/>
              <a:t>Do you know the girl </a:t>
            </a:r>
            <a:r>
              <a:rPr lang="en-US" sz="2800" b="1" i="1" smtClean="0">
                <a:solidFill>
                  <a:srgbClr val="C00000"/>
                </a:solidFill>
              </a:rPr>
              <a:t>who</a:t>
            </a:r>
            <a:r>
              <a:rPr lang="en-US" sz="2800" smtClean="0"/>
              <a:t> started in grade 7 last week?</a:t>
            </a:r>
          </a:p>
          <a:p>
            <a:pPr algn="just" eaLnBrk="1" hangingPunct="1">
              <a:lnSpc>
                <a:spcPts val="3000"/>
              </a:lnSpc>
            </a:pPr>
            <a:r>
              <a:rPr lang="en-US" sz="2800" smtClean="0"/>
              <a:t>Can I have the pencil </a:t>
            </a:r>
            <a:r>
              <a:rPr lang="en-US" sz="2800" b="1" i="1" smtClean="0">
                <a:solidFill>
                  <a:srgbClr val="C00000"/>
                </a:solidFill>
              </a:rPr>
              <a:t>that</a:t>
            </a:r>
            <a:r>
              <a:rPr lang="en-US" sz="2800" smtClean="0"/>
              <a:t> I gave you this morning?</a:t>
            </a:r>
          </a:p>
          <a:p>
            <a:pPr algn="just" eaLnBrk="1" hangingPunct="1">
              <a:lnSpc>
                <a:spcPts val="3000"/>
              </a:lnSpc>
            </a:pPr>
            <a:r>
              <a:rPr lang="en-US" sz="2800" smtClean="0"/>
              <a:t>A notebook is a computer </a:t>
            </a:r>
            <a:r>
              <a:rPr lang="en-US" sz="2800" b="1" i="1" smtClean="0">
                <a:solidFill>
                  <a:srgbClr val="C00000"/>
                </a:solidFill>
              </a:rPr>
              <a:t>which</a:t>
            </a:r>
            <a:r>
              <a:rPr lang="en-US" sz="2800" smtClean="0"/>
              <a:t> can be carried around.</a:t>
            </a:r>
          </a:p>
          <a:p>
            <a:pPr algn="just" eaLnBrk="1" hangingPunct="1">
              <a:lnSpc>
                <a:spcPts val="3000"/>
              </a:lnSpc>
            </a:pPr>
            <a:r>
              <a:rPr lang="en-US" sz="2800" smtClean="0"/>
              <a:t>I won't eat in a restaurant </a:t>
            </a:r>
            <a:r>
              <a:rPr lang="en-US" sz="2800" b="1" i="1" smtClean="0">
                <a:solidFill>
                  <a:srgbClr val="C00000"/>
                </a:solidFill>
              </a:rPr>
              <a:t>whose</a:t>
            </a:r>
            <a:r>
              <a:rPr lang="en-US" sz="2800" smtClean="0"/>
              <a:t> cooks smoke.</a:t>
            </a:r>
          </a:p>
          <a:p>
            <a:pPr algn="just" eaLnBrk="1" hangingPunct="1">
              <a:lnSpc>
                <a:spcPts val="3000"/>
              </a:lnSpc>
            </a:pPr>
            <a:r>
              <a:rPr lang="en-US" sz="2800" smtClean="0"/>
              <a:t>I want to live in a place </a:t>
            </a:r>
            <a:r>
              <a:rPr lang="en-US" sz="2800" b="1" i="1" smtClean="0">
                <a:solidFill>
                  <a:srgbClr val="C00000"/>
                </a:solidFill>
              </a:rPr>
              <a:t>where</a:t>
            </a:r>
            <a:r>
              <a:rPr lang="en-US" sz="2800" smtClean="0"/>
              <a:t> there is lots to do.</a:t>
            </a:r>
          </a:p>
          <a:p>
            <a:pPr algn="just" eaLnBrk="1" hangingPunct="1">
              <a:lnSpc>
                <a:spcPts val="3000"/>
              </a:lnSpc>
            </a:pPr>
            <a:r>
              <a:rPr lang="en-US" sz="2800" smtClean="0"/>
              <a:t>Yesterday was a day </a:t>
            </a:r>
            <a:r>
              <a:rPr lang="en-US" sz="2800" b="1" i="1" smtClean="0">
                <a:solidFill>
                  <a:srgbClr val="C00000"/>
                </a:solidFill>
              </a:rPr>
              <a:t>when</a:t>
            </a:r>
            <a:r>
              <a:rPr lang="en-US" sz="2800" smtClean="0"/>
              <a:t> everything went wrong!</a:t>
            </a:r>
          </a:p>
          <a:p>
            <a:pPr eaLnBrk="1" hangingPunct="1"/>
            <a:endParaRPr lang="es-ES" smtClean="0"/>
          </a:p>
        </p:txBody>
      </p:sp>
      <p:sp>
        <p:nvSpPr>
          <p:cNvPr id="5123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333375"/>
            <a:ext cx="8229600" cy="1023938"/>
          </a:xfrm>
        </p:spPr>
        <p:txBody>
          <a:bodyPr/>
          <a:lstStyle/>
          <a:p>
            <a:pPr eaLnBrk="1" hangingPunct="1"/>
            <a:r>
              <a:rPr lang="es-UY" b="1" smtClean="0">
                <a:solidFill>
                  <a:srgbClr val="C00000"/>
                </a:solidFill>
              </a:rPr>
              <a:t>RELATIVE CLAUSES</a:t>
            </a:r>
            <a:endParaRPr lang="es-ES" b="1" smtClean="0">
              <a:solidFill>
                <a:srgbClr val="C00000"/>
              </a:solidFill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6657975"/>
            <a:ext cx="914400" cy="200025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2 Marcador de contenido"/>
          <p:cNvSpPr>
            <a:spLocks noGrp="1"/>
          </p:cNvSpPr>
          <p:nvPr>
            <p:ph idx="1"/>
          </p:nvPr>
        </p:nvSpPr>
        <p:spPr>
          <a:xfrm>
            <a:off x="428625" y="981075"/>
            <a:ext cx="8229600" cy="928688"/>
          </a:xfrm>
        </p:spPr>
        <p:txBody>
          <a:bodyPr/>
          <a:lstStyle/>
          <a:p>
            <a:pPr eaLnBrk="1" hangingPunct="1"/>
            <a:r>
              <a:rPr lang="en-US" sz="2800" smtClean="0"/>
              <a:t>Relative pronouns are associated as follows with their preceding noun:</a:t>
            </a:r>
            <a:endParaRPr lang="es-ES" sz="2800" smtClean="0"/>
          </a:p>
        </p:txBody>
      </p:sp>
      <p:sp>
        <p:nvSpPr>
          <p:cNvPr id="6147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188913"/>
            <a:ext cx="8229600" cy="881062"/>
          </a:xfrm>
        </p:spPr>
        <p:txBody>
          <a:bodyPr/>
          <a:lstStyle/>
          <a:p>
            <a:pPr eaLnBrk="1" hangingPunct="1"/>
            <a:r>
              <a:rPr lang="es-UY" b="1" smtClean="0">
                <a:solidFill>
                  <a:srgbClr val="C00000"/>
                </a:solidFill>
              </a:rPr>
              <a:t>RELATIVE CLAUSES</a:t>
            </a:r>
            <a:endParaRPr lang="es-ES" b="1" smtClean="0">
              <a:solidFill>
                <a:srgbClr val="C00000"/>
              </a:solidFill>
            </a:endParaRPr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357188" y="1989138"/>
          <a:ext cx="8358246" cy="4480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34492"/>
                <a:gridCol w="1872208"/>
                <a:gridCol w="5151546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noProof="0" dirty="0" smtClean="0">
                          <a:solidFill>
                            <a:schemeClr val="bg1"/>
                          </a:solidFill>
                        </a:rPr>
                        <a:t>Preceding </a:t>
                      </a:r>
                    </a:p>
                    <a:p>
                      <a:pPr algn="ctr"/>
                      <a:r>
                        <a:rPr lang="en-US" noProof="0" dirty="0" smtClean="0">
                          <a:solidFill>
                            <a:schemeClr val="bg1"/>
                          </a:solidFill>
                        </a:rPr>
                        <a:t>noun</a:t>
                      </a:r>
                      <a:endParaRPr lang="en-US" noProof="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noProof="0" dirty="0" smtClean="0">
                          <a:solidFill>
                            <a:schemeClr val="bg1"/>
                          </a:solidFill>
                        </a:rPr>
                        <a:t>Relative </a:t>
                      </a:r>
                    </a:p>
                    <a:p>
                      <a:pPr algn="ctr"/>
                      <a:r>
                        <a:rPr lang="en-US" noProof="0" dirty="0" smtClean="0">
                          <a:solidFill>
                            <a:schemeClr val="bg1"/>
                          </a:solidFill>
                        </a:rPr>
                        <a:t>pronoun</a:t>
                      </a:r>
                      <a:endParaRPr lang="en-US" noProof="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noProof="0" dirty="0" smtClean="0">
                          <a:solidFill>
                            <a:schemeClr val="bg1"/>
                          </a:solidFill>
                        </a:rPr>
                        <a:t>examples</a:t>
                      </a:r>
                      <a:endParaRPr lang="en-US" noProof="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00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800" noProof="0" dirty="0" smtClean="0"/>
                        <a:t>A person</a:t>
                      </a:r>
                      <a:endParaRPr lang="en-US" sz="2800" noProof="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b="1" i="1" noProof="0" dirty="0" smtClean="0">
                          <a:solidFill>
                            <a:srgbClr val="C00000"/>
                          </a:solidFill>
                        </a:rPr>
                        <a:t>Who(m</a:t>
                      </a:r>
                      <a:r>
                        <a:rPr lang="en-US" sz="2800" b="1" noProof="0" dirty="0" smtClean="0">
                          <a:solidFill>
                            <a:srgbClr val="C00000"/>
                          </a:solidFill>
                        </a:rPr>
                        <a:t>), </a:t>
                      </a:r>
                      <a:r>
                        <a:rPr lang="en-US" sz="2800" b="1" i="1" noProof="0" dirty="0" smtClean="0">
                          <a:solidFill>
                            <a:srgbClr val="C00000"/>
                          </a:solidFill>
                        </a:rPr>
                        <a:t>that</a:t>
                      </a:r>
                      <a:r>
                        <a:rPr lang="en-US" sz="2800" b="1" noProof="0" dirty="0" smtClean="0">
                          <a:solidFill>
                            <a:srgbClr val="C00000"/>
                          </a:solidFill>
                        </a:rPr>
                        <a:t>, </a:t>
                      </a:r>
                      <a:r>
                        <a:rPr lang="en-US" sz="2800" b="1" i="1" noProof="0" dirty="0" smtClean="0">
                          <a:solidFill>
                            <a:srgbClr val="C00000"/>
                          </a:solidFill>
                        </a:rPr>
                        <a:t>whose</a:t>
                      </a:r>
                      <a:endParaRPr lang="en-US" sz="2800" b="1" i="1" noProof="0" dirty="0">
                        <a:solidFill>
                          <a:srgbClr val="C0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buFont typeface="Wingdings" pitchFamily="2" charset="2"/>
                        <a:buChar char="Ø"/>
                      </a:pPr>
                      <a:r>
                        <a:rPr lang="en-US" sz="24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Do you know the girl who lives</a:t>
                      </a:r>
                      <a:r>
                        <a:rPr lang="en-US" sz="2400" b="0" i="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in the corner?</a:t>
                      </a:r>
                    </a:p>
                    <a:p>
                      <a:pPr algn="just">
                        <a:buFont typeface="Wingdings" pitchFamily="2" charset="2"/>
                        <a:buChar char="Ø"/>
                      </a:pPr>
                      <a:r>
                        <a:rPr lang="en-US" sz="2400" b="0" i="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He was a man that made jewels</a:t>
                      </a:r>
                    </a:p>
                    <a:p>
                      <a:pPr algn="just">
                        <a:buFont typeface="Wingdings" pitchFamily="2" charset="2"/>
                        <a:buChar char="Ø"/>
                      </a:pPr>
                      <a:r>
                        <a:rPr lang="en-US" sz="2400" b="0" i="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He is the man whose car was stolen</a:t>
                      </a:r>
                      <a:endParaRPr lang="es-ES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2800" kern="1200" noProof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 thing</a:t>
                      </a:r>
                      <a:endParaRPr lang="en-US" sz="2800" kern="1200" noProof="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b="1" i="1" noProof="0" dirty="0" smtClean="0">
                          <a:solidFill>
                            <a:srgbClr val="C00000"/>
                          </a:solidFill>
                        </a:rPr>
                        <a:t>Which</a:t>
                      </a:r>
                      <a:r>
                        <a:rPr lang="en-US" sz="2800" b="1" noProof="0" dirty="0" smtClean="0">
                          <a:solidFill>
                            <a:srgbClr val="C00000"/>
                          </a:solidFill>
                        </a:rPr>
                        <a:t>, </a:t>
                      </a:r>
                      <a:r>
                        <a:rPr lang="en-US" sz="2800" b="1" i="1" noProof="0" dirty="0" smtClean="0">
                          <a:solidFill>
                            <a:srgbClr val="C00000"/>
                          </a:solidFill>
                        </a:rPr>
                        <a:t>that</a:t>
                      </a:r>
                      <a:r>
                        <a:rPr lang="en-US" sz="2800" b="1" noProof="0" dirty="0" smtClean="0">
                          <a:solidFill>
                            <a:srgbClr val="C00000"/>
                          </a:solidFill>
                        </a:rPr>
                        <a:t>,</a:t>
                      </a:r>
                      <a:r>
                        <a:rPr lang="en-US" sz="2800" b="1" baseline="0" noProof="0" dirty="0" smtClean="0">
                          <a:solidFill>
                            <a:srgbClr val="C00000"/>
                          </a:solidFill>
                        </a:rPr>
                        <a:t> </a:t>
                      </a:r>
                      <a:r>
                        <a:rPr lang="en-US" sz="2800" b="1" i="1" baseline="0" noProof="0" dirty="0" smtClean="0">
                          <a:solidFill>
                            <a:srgbClr val="C00000"/>
                          </a:solidFill>
                        </a:rPr>
                        <a:t>whose</a:t>
                      </a:r>
                      <a:r>
                        <a:rPr lang="en-US" sz="2800" b="1" baseline="0" noProof="0" dirty="0" smtClean="0">
                          <a:solidFill>
                            <a:srgbClr val="C00000"/>
                          </a:solidFill>
                        </a:rPr>
                        <a:t> </a:t>
                      </a:r>
                      <a:endParaRPr lang="en-US" sz="2800" b="1" noProof="0" dirty="0">
                        <a:solidFill>
                          <a:srgbClr val="C0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Ø"/>
                      </a:pPr>
                      <a:r>
                        <a:rPr lang="en-US" sz="2400" noProof="0" dirty="0" smtClean="0"/>
                        <a:t>Do you have</a:t>
                      </a:r>
                      <a:r>
                        <a:rPr lang="en-US" sz="2400" baseline="0" noProof="0" dirty="0" smtClean="0"/>
                        <a:t> a computer which can store much information?</a:t>
                      </a:r>
                    </a:p>
                    <a:p>
                      <a:pPr>
                        <a:buFont typeface="Wingdings" pitchFamily="2" charset="2"/>
                        <a:buChar char="Ø"/>
                      </a:pPr>
                      <a:r>
                        <a:rPr lang="en-US" sz="2400" baseline="0" noProof="0" dirty="0" smtClean="0"/>
                        <a:t>The store that sells fish is closed</a:t>
                      </a:r>
                    </a:p>
                    <a:p>
                      <a:pPr>
                        <a:buFont typeface="Wingdings" pitchFamily="2" charset="2"/>
                        <a:buChar char="Ø"/>
                      </a:pPr>
                      <a:r>
                        <a:rPr lang="en-US" sz="2400" baseline="0" noProof="0" dirty="0" smtClean="0"/>
                        <a:t>This is the book whose author was German.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6" name="5 Rectángulo"/>
          <p:cNvSpPr/>
          <p:nvPr/>
        </p:nvSpPr>
        <p:spPr>
          <a:xfrm>
            <a:off x="0" y="6657975"/>
            <a:ext cx="914400" cy="200025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65650"/>
          </a:xfrm>
        </p:spPr>
        <p:txBody>
          <a:bodyPr/>
          <a:lstStyle/>
          <a:p>
            <a:pPr algn="just" eaLnBrk="1" hangingPunct="1">
              <a:buFontTx/>
              <a:buNone/>
              <a:defRPr/>
            </a:pPr>
            <a:r>
              <a:rPr lang="en-US" sz="2800" dirty="0" smtClean="0">
                <a:solidFill>
                  <a:srgbClr val="FF0000"/>
                </a:solidFill>
              </a:rPr>
              <a:t>	</a:t>
            </a:r>
            <a:r>
              <a:rPr lang="en-US" sz="2800" dirty="0" smtClean="0">
                <a:solidFill>
                  <a:srgbClr val="C00000"/>
                </a:solidFill>
              </a:rPr>
              <a:t>Note 1</a:t>
            </a:r>
          </a:p>
          <a:p>
            <a:pPr algn="just" eaLnBrk="1" hangingPunct="1">
              <a:defRPr/>
            </a:pPr>
            <a:r>
              <a:rPr lang="en-US" sz="2800" dirty="0" smtClean="0"/>
              <a:t>The relative pronoun </a:t>
            </a:r>
            <a:r>
              <a:rPr lang="en-US" sz="2800" b="1" i="1" dirty="0" smtClean="0">
                <a:solidFill>
                  <a:srgbClr val="C00000"/>
                </a:solidFill>
              </a:rPr>
              <a:t>whose</a:t>
            </a:r>
            <a:r>
              <a:rPr lang="en-US" sz="2800" dirty="0" smtClean="0"/>
              <a:t> is used in place of the </a:t>
            </a:r>
            <a:r>
              <a:rPr lang="en-US" sz="2800" u="sng" dirty="0" smtClean="0"/>
              <a:t>possessive</a:t>
            </a:r>
            <a:r>
              <a:rPr lang="en-US" sz="2800" dirty="0" smtClean="0"/>
              <a:t> pronoun. It must be followed by a noun. </a:t>
            </a:r>
          </a:p>
          <a:p>
            <a:pPr algn="just" eaLnBrk="1" hangingPunct="1">
              <a:buFontTx/>
              <a:buNone/>
              <a:defRPr/>
            </a:pPr>
            <a:r>
              <a:rPr lang="en-US" sz="2800" dirty="0" smtClean="0"/>
              <a:t>Example: </a:t>
            </a:r>
          </a:p>
          <a:p>
            <a:pPr lvl="1" algn="just" eaLnBrk="1" hangingPunct="1">
              <a:defRPr/>
            </a:pPr>
            <a:r>
              <a:rPr lang="en-US" i="1" dirty="0" smtClean="0">
                <a:ea typeface="+mn-ea"/>
              </a:rPr>
              <a:t>There's a boy in grade 8 </a:t>
            </a:r>
            <a:r>
              <a:rPr lang="en-US" b="1" i="1" dirty="0" smtClean="0">
                <a:solidFill>
                  <a:srgbClr val="C00000"/>
                </a:solidFill>
                <a:ea typeface="+mn-ea"/>
              </a:rPr>
              <a:t>whose</a:t>
            </a:r>
            <a:r>
              <a:rPr lang="en-US" i="1" dirty="0" smtClean="0">
                <a:ea typeface="+mn-ea"/>
              </a:rPr>
              <a:t> father is a professional tennis player.</a:t>
            </a:r>
            <a:r>
              <a:rPr lang="en-US" dirty="0" smtClean="0">
                <a:ea typeface="+mn-ea"/>
              </a:rPr>
              <a:t> </a:t>
            </a:r>
          </a:p>
          <a:p>
            <a:pPr lvl="1" algn="just" eaLnBrk="1" hangingPunct="1">
              <a:buFontTx/>
              <a:buNone/>
              <a:defRPr/>
            </a:pPr>
            <a:r>
              <a:rPr lang="en-US" dirty="0" smtClean="0">
                <a:ea typeface="+mn-ea"/>
              </a:rPr>
              <a:t>(There's a boy in grade 8. </a:t>
            </a:r>
            <a:r>
              <a:rPr lang="en-US" b="1" i="1" dirty="0" smtClean="0">
                <a:ea typeface="+mn-ea"/>
              </a:rPr>
              <a:t>His</a:t>
            </a:r>
            <a:r>
              <a:rPr lang="en-US" dirty="0" smtClean="0">
                <a:ea typeface="+mn-ea"/>
              </a:rPr>
              <a:t> father is a professional tennis player.)</a:t>
            </a:r>
            <a:endParaRPr lang="es-ES" dirty="0" smtClean="0"/>
          </a:p>
        </p:txBody>
      </p:sp>
      <p:sp>
        <p:nvSpPr>
          <p:cNvPr id="717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UY" b="1" smtClean="0">
                <a:solidFill>
                  <a:srgbClr val="C00000"/>
                </a:solidFill>
              </a:rPr>
              <a:t>RELATIVE CLAUSES</a:t>
            </a:r>
            <a:endParaRPr lang="es-ES" b="1" smtClean="0">
              <a:solidFill>
                <a:srgbClr val="C00000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6657975"/>
            <a:ext cx="914400" cy="200025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357313"/>
            <a:ext cx="8229600" cy="4768850"/>
          </a:xfrm>
        </p:spPr>
        <p:txBody>
          <a:bodyPr/>
          <a:lstStyle/>
          <a:p>
            <a:pPr algn="just" eaLnBrk="1" hangingPunct="1">
              <a:buFontTx/>
              <a:buNone/>
              <a:defRPr/>
            </a:pPr>
            <a:r>
              <a:rPr lang="en-US" sz="2800" dirty="0" smtClean="0">
                <a:solidFill>
                  <a:srgbClr val="FF0000"/>
                </a:solidFill>
              </a:rPr>
              <a:t>	</a:t>
            </a:r>
            <a:r>
              <a:rPr lang="en-US" sz="2800" b="1" dirty="0" smtClean="0">
                <a:solidFill>
                  <a:srgbClr val="C00000"/>
                </a:solidFill>
              </a:rPr>
              <a:t>Note 2</a:t>
            </a:r>
          </a:p>
          <a:p>
            <a:pPr algn="just" eaLnBrk="1" hangingPunct="1">
              <a:defRPr/>
            </a:pPr>
            <a:r>
              <a:rPr lang="en-US" sz="2800" dirty="0" smtClean="0"/>
              <a:t>The relative pronouns </a:t>
            </a:r>
            <a:r>
              <a:rPr lang="en-US" sz="2800" b="1" i="1" dirty="0" smtClean="0">
                <a:solidFill>
                  <a:srgbClr val="C00000"/>
                </a:solidFill>
              </a:rPr>
              <a:t>where</a:t>
            </a:r>
            <a:r>
              <a:rPr lang="en-US" sz="2800" dirty="0" smtClean="0"/>
              <a:t> and </a:t>
            </a:r>
            <a:r>
              <a:rPr lang="en-US" sz="2800" b="1" i="1" dirty="0" smtClean="0">
                <a:solidFill>
                  <a:srgbClr val="C00000"/>
                </a:solidFill>
              </a:rPr>
              <a:t>when</a:t>
            </a:r>
            <a:r>
              <a:rPr lang="en-US" sz="2800" dirty="0" smtClean="0"/>
              <a:t> are used with </a:t>
            </a:r>
            <a:r>
              <a:rPr lang="en-US" sz="2800" u="sng" dirty="0" smtClean="0"/>
              <a:t>place</a:t>
            </a:r>
            <a:r>
              <a:rPr lang="en-US" sz="2800" dirty="0" smtClean="0"/>
              <a:t> and </a:t>
            </a:r>
            <a:r>
              <a:rPr lang="en-US" sz="2800" u="sng" dirty="0" smtClean="0"/>
              <a:t>time</a:t>
            </a:r>
            <a:r>
              <a:rPr lang="en-US" sz="2800" dirty="0" smtClean="0"/>
              <a:t> nouns. </a:t>
            </a:r>
          </a:p>
          <a:p>
            <a:pPr algn="just" eaLnBrk="1" hangingPunct="1">
              <a:defRPr/>
            </a:pPr>
            <a:endParaRPr lang="en-US" sz="2800" dirty="0" smtClean="0"/>
          </a:p>
          <a:p>
            <a:pPr algn="just" eaLnBrk="1" hangingPunct="1">
              <a:buFontTx/>
              <a:buNone/>
              <a:defRPr/>
            </a:pPr>
            <a:r>
              <a:rPr lang="en-US" sz="2800" dirty="0" smtClean="0"/>
              <a:t>Examples: </a:t>
            </a:r>
          </a:p>
          <a:p>
            <a:pPr lvl="1" algn="just" eaLnBrk="1" hangingPunct="1">
              <a:defRPr/>
            </a:pPr>
            <a:r>
              <a:rPr lang="en-US" i="1" dirty="0" smtClean="0">
                <a:ea typeface="+mn-ea"/>
              </a:rPr>
              <a:t>FIS is a school </a:t>
            </a:r>
            <a:r>
              <a:rPr lang="en-US" b="1" i="1" dirty="0" smtClean="0">
                <a:solidFill>
                  <a:srgbClr val="C00000"/>
                </a:solidFill>
                <a:ea typeface="+mn-ea"/>
              </a:rPr>
              <a:t>where</a:t>
            </a:r>
            <a:r>
              <a:rPr lang="en-US" i="1" dirty="0" smtClean="0">
                <a:ea typeface="+mn-ea"/>
              </a:rPr>
              <a:t> children from more than 50 countries are educated. </a:t>
            </a:r>
          </a:p>
          <a:p>
            <a:pPr lvl="1" algn="just" eaLnBrk="1" hangingPunct="1">
              <a:defRPr/>
            </a:pPr>
            <a:r>
              <a:rPr lang="en-US" i="1" dirty="0" smtClean="0">
                <a:ea typeface="+mn-ea"/>
              </a:rPr>
              <a:t>2001 was the year </a:t>
            </a:r>
            <a:r>
              <a:rPr lang="en-US" b="1" i="1" dirty="0" smtClean="0">
                <a:solidFill>
                  <a:srgbClr val="C00000"/>
                </a:solidFill>
                <a:ea typeface="+mn-ea"/>
              </a:rPr>
              <a:t>when</a:t>
            </a:r>
            <a:r>
              <a:rPr lang="en-US" i="1" dirty="0" smtClean="0">
                <a:ea typeface="+mn-ea"/>
              </a:rPr>
              <a:t> terrorists attacked the Twin Towers in New York.</a:t>
            </a:r>
            <a:endParaRPr lang="es-ES" dirty="0" smtClean="0"/>
          </a:p>
        </p:txBody>
      </p:sp>
      <p:sp>
        <p:nvSpPr>
          <p:cNvPr id="819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UY" b="1" smtClean="0">
                <a:solidFill>
                  <a:srgbClr val="C00000"/>
                </a:solidFill>
              </a:rPr>
              <a:t>RELATIVE CLAUSES</a:t>
            </a:r>
            <a:endParaRPr lang="es-ES" b="1" smtClean="0">
              <a:solidFill>
                <a:srgbClr val="C00000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6657975"/>
            <a:ext cx="914400" cy="200025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en-US" smtClean="0"/>
              <a:t>Some relative clauses are not used to define or identify the preceding noun (</a:t>
            </a:r>
            <a:r>
              <a:rPr lang="en-US" b="1" i="1" smtClean="0">
                <a:solidFill>
                  <a:srgbClr val="008000"/>
                </a:solidFill>
              </a:rPr>
              <a:t>Defining Relative Clauses</a:t>
            </a:r>
            <a:r>
              <a:rPr lang="en-US" smtClean="0"/>
              <a:t>) but to give </a:t>
            </a:r>
            <a:r>
              <a:rPr lang="en-US" i="1" smtClean="0">
                <a:solidFill>
                  <a:srgbClr val="C00000"/>
                </a:solidFill>
              </a:rPr>
              <a:t>extra information</a:t>
            </a:r>
            <a:r>
              <a:rPr lang="en-US" smtClean="0"/>
              <a:t> about it.</a:t>
            </a:r>
            <a:endParaRPr lang="es-ES" smtClean="0"/>
          </a:p>
        </p:txBody>
      </p:sp>
      <p:sp>
        <p:nvSpPr>
          <p:cNvPr id="921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UY" b="1" smtClean="0">
                <a:solidFill>
                  <a:srgbClr val="C00000"/>
                </a:solidFill>
              </a:rPr>
              <a:t>RELATIVE CLAUSES</a:t>
            </a:r>
            <a:endParaRPr lang="es-ES" b="1" smtClean="0">
              <a:solidFill>
                <a:srgbClr val="C00000"/>
              </a:solidFill>
            </a:endParaRPr>
          </a:p>
        </p:txBody>
      </p:sp>
      <p:sp>
        <p:nvSpPr>
          <p:cNvPr id="5" name="4 Llamada de flecha hacia abajo"/>
          <p:cNvSpPr/>
          <p:nvPr/>
        </p:nvSpPr>
        <p:spPr>
          <a:xfrm>
            <a:off x="1258888" y="3933825"/>
            <a:ext cx="6408737" cy="2195513"/>
          </a:xfrm>
          <a:prstGeom prst="downArrowCallou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3200" b="1" dirty="0">
                <a:solidFill>
                  <a:srgbClr val="C00000"/>
                </a:solidFill>
              </a:rPr>
              <a:t>Non-</a:t>
            </a:r>
            <a:r>
              <a:rPr lang="es-ES" sz="3200" b="1" dirty="0" err="1">
                <a:solidFill>
                  <a:srgbClr val="C00000"/>
                </a:solidFill>
              </a:rPr>
              <a:t>Defining</a:t>
            </a:r>
            <a:r>
              <a:rPr lang="es-ES" sz="3200" b="1" dirty="0">
                <a:solidFill>
                  <a:srgbClr val="C00000"/>
                </a:solidFill>
              </a:rPr>
              <a:t> </a:t>
            </a:r>
            <a:r>
              <a:rPr lang="es-ES" sz="3200" b="1" dirty="0" err="1">
                <a:solidFill>
                  <a:srgbClr val="C00000"/>
                </a:solidFill>
              </a:rPr>
              <a:t>Relative</a:t>
            </a:r>
            <a:r>
              <a:rPr lang="es-ES" sz="3200" b="1" dirty="0">
                <a:solidFill>
                  <a:srgbClr val="C00000"/>
                </a:solidFill>
              </a:rPr>
              <a:t> </a:t>
            </a:r>
            <a:r>
              <a:rPr lang="es-ES" sz="3200" b="1" dirty="0" err="1">
                <a:solidFill>
                  <a:srgbClr val="C00000"/>
                </a:solidFill>
              </a:rPr>
              <a:t>Clauses</a:t>
            </a:r>
            <a:endParaRPr lang="es-ES" sz="3200" b="1" dirty="0">
              <a:solidFill>
                <a:srgbClr val="C00000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6657975"/>
            <a:ext cx="914400" cy="200025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2 Marcador de contenido"/>
          <p:cNvSpPr>
            <a:spLocks noGrp="1"/>
          </p:cNvSpPr>
          <p:nvPr>
            <p:ph idx="1"/>
          </p:nvPr>
        </p:nvSpPr>
        <p:spPr>
          <a:xfrm>
            <a:off x="250825" y="1773238"/>
            <a:ext cx="8642350" cy="3959225"/>
          </a:xfrm>
        </p:spPr>
        <p:txBody>
          <a:bodyPr/>
          <a:lstStyle/>
          <a:p>
            <a:pPr algn="just" eaLnBrk="1" hangingPunct="1">
              <a:lnSpc>
                <a:spcPts val="3200"/>
              </a:lnSpc>
            </a:pPr>
            <a:r>
              <a:rPr lang="en-US" sz="2800" smtClean="0"/>
              <a:t>My ESL teacher, </a:t>
            </a:r>
            <a:r>
              <a:rPr lang="en-US" sz="2800" b="1" i="1" smtClean="0">
                <a:solidFill>
                  <a:srgbClr val="C00000"/>
                </a:solidFill>
              </a:rPr>
              <a:t>who</a:t>
            </a:r>
            <a:r>
              <a:rPr lang="en-US" sz="2800" smtClean="0"/>
              <a:t> came to Germany in 1986, likes to ride his mountain bike.</a:t>
            </a:r>
          </a:p>
          <a:p>
            <a:pPr algn="just" eaLnBrk="1" hangingPunct="1">
              <a:lnSpc>
                <a:spcPts val="3200"/>
              </a:lnSpc>
              <a:buFontTx/>
              <a:buNone/>
            </a:pPr>
            <a:endParaRPr lang="en-US" sz="800" smtClean="0"/>
          </a:p>
          <a:p>
            <a:pPr algn="just" eaLnBrk="1" hangingPunct="1">
              <a:lnSpc>
                <a:spcPts val="3200"/>
              </a:lnSpc>
            </a:pPr>
            <a:r>
              <a:rPr lang="en-US" sz="2800" smtClean="0"/>
              <a:t>The heavy rain, </a:t>
            </a:r>
            <a:r>
              <a:rPr lang="en-US" sz="2800" b="1" i="1" smtClean="0">
                <a:solidFill>
                  <a:srgbClr val="C00000"/>
                </a:solidFill>
              </a:rPr>
              <a:t>which</a:t>
            </a:r>
            <a:r>
              <a:rPr lang="en-US" sz="2800" smtClean="0"/>
              <a:t> was unusual for the time of year, destroyed most of the plants in my garden.</a:t>
            </a:r>
          </a:p>
          <a:p>
            <a:pPr algn="just" eaLnBrk="1" hangingPunct="1">
              <a:lnSpc>
                <a:spcPts val="3200"/>
              </a:lnSpc>
              <a:buFontTx/>
              <a:buNone/>
            </a:pPr>
            <a:endParaRPr lang="en-US" sz="800" smtClean="0"/>
          </a:p>
          <a:p>
            <a:pPr algn="just" eaLnBrk="1" hangingPunct="1">
              <a:lnSpc>
                <a:spcPts val="3200"/>
              </a:lnSpc>
            </a:pPr>
            <a:r>
              <a:rPr lang="en-US" sz="2800" smtClean="0"/>
              <a:t>The boy, </a:t>
            </a:r>
            <a:r>
              <a:rPr lang="en-US" sz="2800" b="1" i="1" smtClean="0">
                <a:solidFill>
                  <a:srgbClr val="C00000"/>
                </a:solidFill>
              </a:rPr>
              <a:t>whose</a:t>
            </a:r>
            <a:r>
              <a:rPr lang="en-US" sz="2800" smtClean="0"/>
              <a:t> parents both work as teachers at the school, started a fire in the classroom.</a:t>
            </a:r>
          </a:p>
          <a:p>
            <a:pPr algn="just" eaLnBrk="1" hangingPunct="1">
              <a:lnSpc>
                <a:spcPts val="3200"/>
              </a:lnSpc>
              <a:buFontTx/>
              <a:buNone/>
            </a:pPr>
            <a:endParaRPr lang="en-US" sz="800" smtClean="0"/>
          </a:p>
          <a:p>
            <a:pPr algn="just" eaLnBrk="1" hangingPunct="1">
              <a:lnSpc>
                <a:spcPts val="3200"/>
              </a:lnSpc>
            </a:pPr>
            <a:r>
              <a:rPr lang="en-US" sz="2800" smtClean="0"/>
              <a:t>In the summer I'm going to visit Italy, </a:t>
            </a:r>
            <a:r>
              <a:rPr lang="en-US" sz="2800" b="1" i="1" smtClean="0">
                <a:solidFill>
                  <a:srgbClr val="C00000"/>
                </a:solidFill>
              </a:rPr>
              <a:t>where</a:t>
            </a:r>
            <a:r>
              <a:rPr lang="en-US" sz="2800" smtClean="0"/>
              <a:t> my brother lives.</a:t>
            </a:r>
          </a:p>
          <a:p>
            <a:pPr algn="just" eaLnBrk="1" hangingPunct="1">
              <a:buFontTx/>
              <a:buNone/>
            </a:pPr>
            <a:endParaRPr lang="es-ES" smtClean="0"/>
          </a:p>
        </p:txBody>
      </p:sp>
      <p:sp>
        <p:nvSpPr>
          <p:cNvPr id="1024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UY" b="1" smtClean="0">
                <a:solidFill>
                  <a:srgbClr val="C00000"/>
                </a:solidFill>
              </a:rPr>
              <a:t>NON-DEFINING</a:t>
            </a:r>
            <a:br>
              <a:rPr lang="es-UY" b="1" smtClean="0">
                <a:solidFill>
                  <a:srgbClr val="C00000"/>
                </a:solidFill>
              </a:rPr>
            </a:br>
            <a:r>
              <a:rPr lang="es-UY" b="1" smtClean="0">
                <a:solidFill>
                  <a:srgbClr val="C00000"/>
                </a:solidFill>
              </a:rPr>
              <a:t>RELATIVE CLAUSES</a:t>
            </a:r>
            <a:endParaRPr lang="es-ES" b="1" smtClean="0">
              <a:solidFill>
                <a:srgbClr val="C00000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6657975"/>
            <a:ext cx="914400" cy="200025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2 Marcador de contenido"/>
          <p:cNvSpPr>
            <a:spLocks noGrp="1"/>
          </p:cNvSpPr>
          <p:nvPr>
            <p:ph idx="1"/>
          </p:nvPr>
        </p:nvSpPr>
        <p:spPr>
          <a:xfrm>
            <a:off x="357188" y="1600200"/>
            <a:ext cx="8429625" cy="4525963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US" sz="2800" smtClean="0"/>
              <a:t>	</a:t>
            </a:r>
            <a:r>
              <a:rPr lang="en-US" sz="2800" smtClean="0">
                <a:solidFill>
                  <a:srgbClr val="C00000"/>
                </a:solidFill>
              </a:rPr>
              <a:t>Note 1</a:t>
            </a:r>
            <a:r>
              <a:rPr lang="en-US" sz="2800" smtClean="0"/>
              <a:t> </a:t>
            </a:r>
          </a:p>
          <a:p>
            <a:pPr eaLnBrk="1" hangingPunct="1"/>
            <a:r>
              <a:rPr lang="en-US" sz="2800" smtClean="0"/>
              <a:t>Relative clauses which give extra information, as in the previous sentences, </a:t>
            </a:r>
            <a:r>
              <a:rPr lang="en-US" sz="2800" b="1" smtClean="0"/>
              <a:t>must</a:t>
            </a:r>
            <a:r>
              <a:rPr lang="en-US" sz="2800" smtClean="0"/>
              <a:t> be separated off by </a:t>
            </a:r>
            <a:r>
              <a:rPr lang="en-US" sz="2800" b="1" smtClean="0">
                <a:solidFill>
                  <a:srgbClr val="C00000"/>
                </a:solidFill>
              </a:rPr>
              <a:t>commas</a:t>
            </a:r>
            <a:r>
              <a:rPr lang="en-US" sz="2800" smtClean="0"/>
              <a:t>.</a:t>
            </a:r>
            <a:endParaRPr lang="es-ES" sz="2800" smtClean="0"/>
          </a:p>
        </p:txBody>
      </p:sp>
      <p:sp>
        <p:nvSpPr>
          <p:cNvPr id="1126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UY" b="1" smtClean="0">
                <a:solidFill>
                  <a:srgbClr val="C00000"/>
                </a:solidFill>
              </a:rPr>
              <a:t>NON-DEFINING</a:t>
            </a:r>
            <a:br>
              <a:rPr lang="es-UY" b="1" smtClean="0">
                <a:solidFill>
                  <a:srgbClr val="C00000"/>
                </a:solidFill>
              </a:rPr>
            </a:br>
            <a:r>
              <a:rPr lang="es-UY" b="1" smtClean="0">
                <a:solidFill>
                  <a:srgbClr val="C00000"/>
                </a:solidFill>
              </a:rPr>
              <a:t>RELATIVE CLAUSES</a:t>
            </a:r>
            <a:endParaRPr lang="es-ES" b="1" smtClean="0">
              <a:solidFill>
                <a:srgbClr val="C00000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6657975"/>
            <a:ext cx="914400" cy="200025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pic>
        <p:nvPicPr>
          <p:cNvPr id="6" name="5 Imagen" descr="information_6598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86050" y="3571876"/>
            <a:ext cx="3524258" cy="24951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Tx/>
              <a:buNone/>
              <a:defRPr/>
            </a:pPr>
            <a:r>
              <a:rPr lang="en-US" sz="2800" dirty="0" smtClean="0"/>
              <a:t>	</a:t>
            </a:r>
            <a:r>
              <a:rPr lang="en-US" sz="2800" dirty="0" smtClean="0">
                <a:solidFill>
                  <a:srgbClr val="C00000"/>
                </a:solidFill>
              </a:rPr>
              <a:t>Note 2 </a:t>
            </a:r>
          </a:p>
          <a:p>
            <a:pPr algn="just" eaLnBrk="1" hangingPunct="1">
              <a:defRPr/>
            </a:pPr>
            <a:r>
              <a:rPr lang="en-US" sz="2800" dirty="0" smtClean="0"/>
              <a:t>The relative pronoun </a:t>
            </a:r>
            <a:r>
              <a:rPr lang="en-US" sz="2800" b="1" i="1" dirty="0" smtClean="0">
                <a:solidFill>
                  <a:srgbClr val="C00000"/>
                </a:solidFill>
              </a:rPr>
              <a:t>that</a:t>
            </a:r>
            <a:r>
              <a:rPr lang="en-US" sz="2800" dirty="0" smtClean="0"/>
              <a:t> cannot be used to introduce an extra-information (non-defining) clause about a person. </a:t>
            </a:r>
          </a:p>
          <a:p>
            <a:pPr algn="just" eaLnBrk="1" hangingPunct="1">
              <a:buFontTx/>
              <a:buNone/>
              <a:defRPr/>
            </a:pPr>
            <a:endParaRPr lang="en-US" sz="2800" dirty="0" smtClean="0"/>
          </a:p>
          <a:p>
            <a:pPr lvl="1" algn="just" eaLnBrk="1" hangingPunct="1">
              <a:defRPr/>
            </a:pPr>
            <a:r>
              <a:rPr lang="en-US" b="1" dirty="0" smtClean="0">
                <a:solidFill>
                  <a:schemeClr val="accent6"/>
                </a:solidFill>
                <a:ea typeface="+mn-ea"/>
              </a:rPr>
              <a:t>Wrong</a:t>
            </a:r>
            <a:r>
              <a:rPr lang="en-US" dirty="0" smtClean="0">
                <a:ea typeface="+mn-ea"/>
              </a:rPr>
              <a:t>: </a:t>
            </a:r>
            <a:r>
              <a:rPr lang="en-US" i="1" dirty="0" smtClean="0">
                <a:ea typeface="+mn-ea"/>
              </a:rPr>
              <a:t>Neil Armstrong, </a:t>
            </a:r>
            <a:r>
              <a:rPr lang="en-US" b="1" i="1" strike="sngStrike" dirty="0" smtClean="0">
                <a:solidFill>
                  <a:srgbClr val="C00000"/>
                </a:solidFill>
                <a:ea typeface="+mn-ea"/>
              </a:rPr>
              <a:t>that</a:t>
            </a:r>
            <a:r>
              <a:rPr lang="en-US" i="1" strike="sngStrike" dirty="0" smtClean="0">
                <a:solidFill>
                  <a:srgbClr val="C00000"/>
                </a:solidFill>
                <a:ea typeface="+mn-ea"/>
              </a:rPr>
              <a:t> </a:t>
            </a:r>
            <a:r>
              <a:rPr lang="en-US" i="1" dirty="0" smtClean="0">
                <a:ea typeface="+mn-ea"/>
              </a:rPr>
              <a:t>was born in 1930, was the first man to stand on the moon</a:t>
            </a:r>
            <a:r>
              <a:rPr lang="en-US" dirty="0" smtClean="0">
                <a:ea typeface="+mn-ea"/>
              </a:rPr>
              <a:t>.</a:t>
            </a:r>
          </a:p>
          <a:p>
            <a:pPr lvl="1" algn="just" eaLnBrk="1" hangingPunct="1">
              <a:defRPr/>
            </a:pPr>
            <a:r>
              <a:rPr lang="en-US" b="1" dirty="0" smtClean="0">
                <a:solidFill>
                  <a:schemeClr val="accent6"/>
                </a:solidFill>
                <a:ea typeface="+mn-ea"/>
              </a:rPr>
              <a:t>Correct</a:t>
            </a:r>
            <a:r>
              <a:rPr lang="en-US" dirty="0" smtClean="0">
                <a:ea typeface="+mn-ea"/>
              </a:rPr>
              <a:t>: </a:t>
            </a:r>
            <a:r>
              <a:rPr lang="en-US" i="1" dirty="0" smtClean="0">
                <a:ea typeface="+mn-ea"/>
              </a:rPr>
              <a:t>Neil Armstrong, </a:t>
            </a:r>
            <a:r>
              <a:rPr lang="en-US" b="1" i="1" dirty="0" smtClean="0">
                <a:solidFill>
                  <a:srgbClr val="C00000"/>
                </a:solidFill>
                <a:ea typeface="+mn-ea"/>
              </a:rPr>
              <a:t>who</a:t>
            </a:r>
            <a:r>
              <a:rPr lang="en-US" i="1" dirty="0" smtClean="0">
                <a:ea typeface="+mn-ea"/>
              </a:rPr>
              <a:t> was born in 1930, was the first man to stand on the moon</a:t>
            </a:r>
            <a:r>
              <a:rPr lang="en-US" dirty="0" smtClean="0">
                <a:ea typeface="+mn-ea"/>
              </a:rPr>
              <a:t>.</a:t>
            </a:r>
            <a:endParaRPr lang="es-ES" dirty="0" smtClean="0"/>
          </a:p>
        </p:txBody>
      </p:sp>
      <p:sp>
        <p:nvSpPr>
          <p:cNvPr id="1229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UY" b="1" smtClean="0">
                <a:solidFill>
                  <a:srgbClr val="C00000"/>
                </a:solidFill>
              </a:rPr>
              <a:t>NON-DEFINING</a:t>
            </a:r>
            <a:br>
              <a:rPr lang="es-UY" b="1" smtClean="0">
                <a:solidFill>
                  <a:srgbClr val="C00000"/>
                </a:solidFill>
              </a:rPr>
            </a:br>
            <a:r>
              <a:rPr lang="es-UY" b="1" smtClean="0">
                <a:solidFill>
                  <a:srgbClr val="C00000"/>
                </a:solidFill>
              </a:rPr>
              <a:t>RELATIVE CLAUSES</a:t>
            </a:r>
            <a:endParaRPr lang="es-ES" b="1" smtClean="0">
              <a:solidFill>
                <a:srgbClr val="C00000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6657975"/>
            <a:ext cx="914400" cy="200025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>
              <a:buFontTx/>
              <a:buNone/>
            </a:pPr>
            <a:r>
              <a:rPr lang="en-US" smtClean="0"/>
              <a:t>	</a:t>
            </a:r>
            <a:r>
              <a:rPr lang="en-US" sz="2800" smtClean="0"/>
              <a:t>There are two common occasions, particularly in spoken English, when </a:t>
            </a:r>
            <a:r>
              <a:rPr lang="en-US" sz="2800" u="sng" smtClean="0">
                <a:solidFill>
                  <a:srgbClr val="008000"/>
                </a:solidFill>
              </a:rPr>
              <a:t>the relative pronoun is omitted:</a:t>
            </a:r>
          </a:p>
          <a:p>
            <a:pPr algn="just" eaLnBrk="1" hangingPunct="1">
              <a:buFontTx/>
              <a:buNone/>
            </a:pPr>
            <a:r>
              <a:rPr lang="en-US" sz="2800" smtClean="0"/>
              <a:t>1- when the pronoun is the </a:t>
            </a:r>
            <a:r>
              <a:rPr lang="en-US" sz="2800" u="sng" smtClean="0"/>
              <a:t>object</a:t>
            </a:r>
            <a:r>
              <a:rPr lang="en-US" sz="2800" smtClean="0"/>
              <a:t> of the relative clause. In the following sentences the pronoun that can be left out is enclosed in (brackets).</a:t>
            </a:r>
          </a:p>
          <a:p>
            <a:pPr algn="just" eaLnBrk="1" hangingPunct="1"/>
            <a:endParaRPr lang="es-ES" smtClean="0"/>
          </a:p>
        </p:txBody>
      </p:sp>
      <p:sp>
        <p:nvSpPr>
          <p:cNvPr id="1331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UY" b="1" smtClean="0">
                <a:solidFill>
                  <a:srgbClr val="C00000"/>
                </a:solidFill>
              </a:rPr>
              <a:t>RELATIVE CLAUSES – </a:t>
            </a:r>
            <a:r>
              <a:rPr lang="es-UY" sz="3600" b="1" smtClean="0">
                <a:solidFill>
                  <a:srgbClr val="C00000"/>
                </a:solidFill>
              </a:rPr>
              <a:t>omission of the relative pronoun</a:t>
            </a:r>
            <a:endParaRPr lang="es-ES" sz="3600" b="1" smtClean="0">
              <a:solidFill>
                <a:srgbClr val="C00000"/>
              </a:solidFill>
            </a:endParaRPr>
          </a:p>
        </p:txBody>
      </p:sp>
      <p:sp>
        <p:nvSpPr>
          <p:cNvPr id="5" name="4 Llamada de flecha hacia abajo"/>
          <p:cNvSpPr/>
          <p:nvPr/>
        </p:nvSpPr>
        <p:spPr>
          <a:xfrm>
            <a:off x="2857500" y="4572000"/>
            <a:ext cx="3214688" cy="1914525"/>
          </a:xfrm>
          <a:prstGeom prst="downArrowCallou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3200" b="1" dirty="0">
                <a:solidFill>
                  <a:srgbClr val="C00000"/>
                </a:solidFill>
              </a:rPr>
              <a:t>EXAMPLES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6657975"/>
            <a:ext cx="914400" cy="200025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3916363"/>
          </a:xfrm>
        </p:spPr>
        <p:txBody>
          <a:bodyPr/>
          <a:lstStyle/>
          <a:p>
            <a:pPr algn="just" eaLnBrk="1" hangingPunct="1">
              <a:lnSpc>
                <a:spcPts val="4100"/>
              </a:lnSpc>
            </a:pPr>
            <a:r>
              <a:rPr lang="en-US" sz="2800" smtClean="0"/>
              <a:t>Do you know the girl </a:t>
            </a:r>
            <a:r>
              <a:rPr lang="en-US" sz="2800" smtClean="0">
                <a:solidFill>
                  <a:srgbClr val="CC0000"/>
                </a:solidFill>
              </a:rPr>
              <a:t>(who/m) </a:t>
            </a:r>
            <a:r>
              <a:rPr lang="en-US" sz="2800" smtClean="0"/>
              <a:t>he is talking to?</a:t>
            </a:r>
          </a:p>
          <a:p>
            <a:pPr algn="just" eaLnBrk="1" hangingPunct="1">
              <a:lnSpc>
                <a:spcPts val="4100"/>
              </a:lnSpc>
            </a:pPr>
            <a:r>
              <a:rPr lang="en-US" sz="2800" smtClean="0"/>
              <a:t>Where's the pencil </a:t>
            </a:r>
            <a:r>
              <a:rPr lang="en-US" sz="2800" smtClean="0">
                <a:solidFill>
                  <a:srgbClr val="CC0000"/>
                </a:solidFill>
              </a:rPr>
              <a:t>(which) </a:t>
            </a:r>
            <a:r>
              <a:rPr lang="en-US" sz="2800" smtClean="0"/>
              <a:t>I gave you yesterday?</a:t>
            </a:r>
          </a:p>
          <a:p>
            <a:pPr algn="just" eaLnBrk="1" hangingPunct="1">
              <a:lnSpc>
                <a:spcPts val="4100"/>
              </a:lnSpc>
            </a:pPr>
            <a:r>
              <a:rPr lang="en-US" sz="2800" smtClean="0"/>
              <a:t>I haven't read any of the books </a:t>
            </a:r>
            <a:r>
              <a:rPr lang="en-US" sz="2800" smtClean="0">
                <a:solidFill>
                  <a:srgbClr val="CC0000"/>
                </a:solidFill>
              </a:rPr>
              <a:t>(that) </a:t>
            </a:r>
            <a:r>
              <a:rPr lang="en-US" sz="2800" smtClean="0"/>
              <a:t>I got for Christmas.</a:t>
            </a:r>
          </a:p>
          <a:p>
            <a:pPr algn="just" eaLnBrk="1" hangingPunct="1">
              <a:lnSpc>
                <a:spcPts val="4100"/>
              </a:lnSpc>
            </a:pPr>
            <a:r>
              <a:rPr lang="en-US" sz="2800" smtClean="0"/>
              <a:t>I didn't like that girl </a:t>
            </a:r>
            <a:r>
              <a:rPr lang="en-US" sz="2800" smtClean="0">
                <a:solidFill>
                  <a:srgbClr val="CC0000"/>
                </a:solidFill>
              </a:rPr>
              <a:t>(that)</a:t>
            </a:r>
            <a:r>
              <a:rPr lang="en-US" sz="2800" smtClean="0"/>
              <a:t> you brought to the party.</a:t>
            </a:r>
          </a:p>
          <a:p>
            <a:pPr algn="just" eaLnBrk="1" hangingPunct="1">
              <a:lnSpc>
                <a:spcPts val="4100"/>
              </a:lnSpc>
            </a:pPr>
            <a:r>
              <a:rPr lang="en-US" sz="2800" smtClean="0"/>
              <a:t>Did you find the money </a:t>
            </a:r>
            <a:r>
              <a:rPr lang="en-US" sz="2800" smtClean="0">
                <a:solidFill>
                  <a:srgbClr val="CC0000"/>
                </a:solidFill>
              </a:rPr>
              <a:t>(which) </a:t>
            </a:r>
            <a:r>
              <a:rPr lang="en-US" sz="2800" smtClean="0"/>
              <a:t>you lost?</a:t>
            </a:r>
            <a:endParaRPr lang="es-ES" smtClean="0"/>
          </a:p>
        </p:txBody>
      </p:sp>
      <p:sp>
        <p:nvSpPr>
          <p:cNvPr id="1433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UY" b="1" smtClean="0">
                <a:solidFill>
                  <a:srgbClr val="C00000"/>
                </a:solidFill>
              </a:rPr>
              <a:t>RELATIVE CLAUSES – </a:t>
            </a:r>
            <a:r>
              <a:rPr lang="es-UY" sz="3600" b="1" smtClean="0">
                <a:solidFill>
                  <a:srgbClr val="C00000"/>
                </a:solidFill>
              </a:rPr>
              <a:t>omission of the relative pronoun</a:t>
            </a:r>
            <a:endParaRPr lang="es-ES" sz="3600" b="1" smtClean="0">
              <a:solidFill>
                <a:srgbClr val="C00000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6657975"/>
            <a:ext cx="914400" cy="200025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188" y="1600200"/>
            <a:ext cx="8429625" cy="3557588"/>
          </a:xfrm>
        </p:spPr>
        <p:txBody>
          <a:bodyPr/>
          <a:lstStyle/>
          <a:p>
            <a:pPr algn="just" eaLnBrk="1" hangingPunct="1">
              <a:buFontTx/>
              <a:buNone/>
              <a:defRPr/>
            </a:pPr>
            <a:r>
              <a:rPr lang="en-US" dirty="0" smtClean="0"/>
              <a:t>	</a:t>
            </a:r>
            <a:r>
              <a:rPr lang="en-US" sz="2800" dirty="0" smtClean="0"/>
              <a:t>Note: you </a:t>
            </a:r>
            <a:r>
              <a:rPr lang="en-US" sz="2800" b="1" u="sng" dirty="0" smtClean="0"/>
              <a:t>cannot</a:t>
            </a:r>
            <a:r>
              <a:rPr lang="en-US" sz="2800" dirty="0" smtClean="0"/>
              <a:t> omit the relative pronoun</a:t>
            </a:r>
          </a:p>
          <a:p>
            <a:pPr algn="just" eaLnBrk="1" hangingPunct="1">
              <a:buFontTx/>
              <a:buNone/>
              <a:defRPr/>
            </a:pPr>
            <a:r>
              <a:rPr lang="en-US" sz="2800" dirty="0" smtClean="0"/>
              <a:t> </a:t>
            </a:r>
          </a:p>
          <a:p>
            <a:pPr algn="just" eaLnBrk="1" hangingPunct="1">
              <a:buFontTx/>
              <a:buNone/>
              <a:defRPr/>
            </a:pPr>
            <a:r>
              <a:rPr lang="en-US" sz="2800" dirty="0" smtClean="0"/>
              <a:t>a) if it starts a </a:t>
            </a:r>
            <a:r>
              <a:rPr lang="en-US" sz="2800" b="1" dirty="0" smtClean="0">
                <a:solidFill>
                  <a:srgbClr val="008000"/>
                </a:solidFill>
              </a:rPr>
              <a:t>non-defining relative clause</a:t>
            </a:r>
            <a:r>
              <a:rPr lang="en-US" sz="2800" dirty="0" smtClean="0"/>
              <a:t>, or, </a:t>
            </a:r>
          </a:p>
          <a:p>
            <a:pPr algn="just" eaLnBrk="1" hangingPunct="1">
              <a:buFontTx/>
              <a:buNone/>
              <a:defRPr/>
            </a:pPr>
            <a:r>
              <a:rPr lang="en-US" sz="2800" dirty="0" smtClean="0"/>
              <a:t>b) if it is </a:t>
            </a:r>
            <a:r>
              <a:rPr lang="en-US" sz="2800" b="1" dirty="0" smtClean="0">
                <a:solidFill>
                  <a:srgbClr val="008000"/>
                </a:solidFill>
              </a:rPr>
              <a:t>the subject of a defining relative clause</a:t>
            </a:r>
            <a:r>
              <a:rPr lang="en-US" sz="2800" dirty="0" smtClean="0"/>
              <a:t>. </a:t>
            </a:r>
          </a:p>
          <a:p>
            <a:pPr algn="just" eaLnBrk="1" hangingPunct="1">
              <a:buFontTx/>
              <a:buNone/>
              <a:defRPr/>
            </a:pPr>
            <a:endParaRPr lang="en-US" sz="2800" dirty="0" smtClean="0"/>
          </a:p>
          <a:p>
            <a:pPr algn="just" eaLnBrk="1" hangingPunct="1">
              <a:buFontTx/>
              <a:buNone/>
              <a:defRPr/>
            </a:pPr>
            <a:r>
              <a:rPr lang="en-US" sz="2800" dirty="0" smtClean="0"/>
              <a:t>For example, </a:t>
            </a:r>
            <a:r>
              <a:rPr lang="en-US" sz="2800" b="1" i="1" dirty="0" smtClean="0">
                <a:solidFill>
                  <a:srgbClr val="CC0000"/>
                </a:solidFill>
              </a:rPr>
              <a:t>who</a:t>
            </a:r>
            <a:r>
              <a:rPr lang="en-US" sz="2800" dirty="0" smtClean="0"/>
              <a:t> is necessary in the following sentence: </a:t>
            </a:r>
          </a:p>
          <a:p>
            <a:pPr lvl="1" algn="just" eaLnBrk="1" hangingPunct="1">
              <a:defRPr/>
            </a:pPr>
            <a:r>
              <a:rPr lang="en-US" i="1" dirty="0" smtClean="0">
                <a:ea typeface="+mn-ea"/>
              </a:rPr>
              <a:t>What's the name of the girl </a:t>
            </a:r>
            <a:r>
              <a:rPr lang="en-US" b="1" i="1" dirty="0" smtClean="0">
                <a:solidFill>
                  <a:srgbClr val="CC0000"/>
                </a:solidFill>
                <a:ea typeface="+mn-ea"/>
              </a:rPr>
              <a:t>who</a:t>
            </a:r>
            <a:r>
              <a:rPr lang="en-US" i="1" dirty="0" smtClean="0">
                <a:ea typeface="+mn-ea"/>
              </a:rPr>
              <a:t> won the tennis tournament?</a:t>
            </a:r>
            <a:endParaRPr lang="es-ES" dirty="0" smtClean="0"/>
          </a:p>
        </p:txBody>
      </p:sp>
      <p:sp>
        <p:nvSpPr>
          <p:cNvPr id="1536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UY" b="1" smtClean="0">
                <a:solidFill>
                  <a:srgbClr val="C00000"/>
                </a:solidFill>
              </a:rPr>
              <a:t>RELATIVE CLAUSES – </a:t>
            </a:r>
            <a:r>
              <a:rPr lang="es-UY" sz="3600" b="1" smtClean="0">
                <a:solidFill>
                  <a:srgbClr val="C00000"/>
                </a:solidFill>
              </a:rPr>
              <a:t>omission of the relative pronoun</a:t>
            </a:r>
            <a:endParaRPr lang="es-ES" sz="3600" b="1" smtClean="0">
              <a:solidFill>
                <a:srgbClr val="C00000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6657975"/>
            <a:ext cx="914400" cy="200025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>
              <a:buFontTx/>
              <a:buNone/>
            </a:pPr>
            <a:r>
              <a:rPr lang="en-US" sz="2800" smtClean="0"/>
              <a:t>2- When the relative clause contains </a:t>
            </a:r>
            <a:r>
              <a:rPr lang="en-US" sz="2800" u="sng" smtClean="0"/>
              <a:t>the auxiliary verb </a:t>
            </a:r>
            <a:r>
              <a:rPr lang="en-US" sz="2800" b="1" i="1" u="sng" smtClean="0">
                <a:solidFill>
                  <a:srgbClr val="008000"/>
                </a:solidFill>
              </a:rPr>
              <a:t>to be </a:t>
            </a:r>
            <a:r>
              <a:rPr lang="en-US" sz="2800" u="sng" smtClean="0"/>
              <a:t>followed by a gerund or past participle</a:t>
            </a:r>
            <a:r>
              <a:rPr lang="en-US" sz="2800" smtClean="0"/>
              <a:t>. In such cases both relative pronoun and auxiliary can be left out.</a:t>
            </a:r>
            <a:endParaRPr lang="es-ES" sz="2800" smtClean="0"/>
          </a:p>
        </p:txBody>
      </p:sp>
      <p:sp>
        <p:nvSpPr>
          <p:cNvPr id="1638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UY" b="1" smtClean="0">
                <a:solidFill>
                  <a:srgbClr val="C00000"/>
                </a:solidFill>
              </a:rPr>
              <a:t>RELATIVE CLAUSES – </a:t>
            </a:r>
            <a:r>
              <a:rPr lang="es-UY" sz="3600" b="1" smtClean="0">
                <a:solidFill>
                  <a:srgbClr val="C00000"/>
                </a:solidFill>
              </a:rPr>
              <a:t>omission of the relative pronoun</a:t>
            </a:r>
            <a:endParaRPr lang="es-ES" sz="3600" b="1" smtClean="0">
              <a:solidFill>
                <a:srgbClr val="C00000"/>
              </a:solidFill>
            </a:endParaRPr>
          </a:p>
        </p:txBody>
      </p:sp>
      <p:sp>
        <p:nvSpPr>
          <p:cNvPr id="5" name="4 Llamada de flecha hacia abajo"/>
          <p:cNvSpPr/>
          <p:nvPr/>
        </p:nvSpPr>
        <p:spPr>
          <a:xfrm>
            <a:off x="2857500" y="4214813"/>
            <a:ext cx="3214688" cy="1914525"/>
          </a:xfrm>
          <a:prstGeom prst="downArrowCallou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3200" b="1" dirty="0">
                <a:solidFill>
                  <a:srgbClr val="C00000"/>
                </a:solidFill>
              </a:rPr>
              <a:t>EXAMPLES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6657975"/>
            <a:ext cx="914400" cy="200025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3773488"/>
          </a:xfrm>
        </p:spPr>
        <p:txBody>
          <a:bodyPr/>
          <a:lstStyle/>
          <a:p>
            <a:pPr eaLnBrk="1" hangingPunct="1">
              <a:lnSpc>
                <a:spcPts val="3600"/>
              </a:lnSpc>
            </a:pPr>
            <a:r>
              <a:rPr lang="en-US" sz="2800" smtClean="0"/>
              <a:t>Who's that man </a:t>
            </a:r>
            <a:r>
              <a:rPr lang="en-US" sz="2800" b="1" smtClean="0">
                <a:solidFill>
                  <a:srgbClr val="CC0000"/>
                </a:solidFill>
              </a:rPr>
              <a:t>(who is)</a:t>
            </a:r>
            <a:r>
              <a:rPr lang="en-US" sz="2800" smtClean="0"/>
              <a:t> standing by the gate?</a:t>
            </a:r>
          </a:p>
          <a:p>
            <a:pPr eaLnBrk="1" hangingPunct="1">
              <a:lnSpc>
                <a:spcPts val="3600"/>
              </a:lnSpc>
            </a:pPr>
            <a:r>
              <a:rPr lang="en-US" sz="2800" smtClean="0"/>
              <a:t>The family </a:t>
            </a:r>
            <a:r>
              <a:rPr lang="en-US" sz="2800" b="1" smtClean="0">
                <a:solidFill>
                  <a:srgbClr val="CC0000"/>
                </a:solidFill>
              </a:rPr>
              <a:t>(that is) </a:t>
            </a:r>
            <a:r>
              <a:rPr lang="en-US" sz="2800" smtClean="0"/>
              <a:t>living in the next house comes from Slovenia.</a:t>
            </a:r>
          </a:p>
          <a:p>
            <a:pPr eaLnBrk="1" hangingPunct="1">
              <a:lnSpc>
                <a:spcPts val="3600"/>
              </a:lnSpc>
            </a:pPr>
            <a:r>
              <a:rPr lang="en-US" sz="2800" smtClean="0"/>
              <a:t>She was wearing a dress </a:t>
            </a:r>
            <a:r>
              <a:rPr lang="en-US" sz="2800" b="1" smtClean="0">
                <a:solidFill>
                  <a:srgbClr val="CC0000"/>
                </a:solidFill>
              </a:rPr>
              <a:t>(which was) </a:t>
            </a:r>
            <a:r>
              <a:rPr lang="en-US" sz="2800" smtClean="0"/>
              <a:t>covered in blue flowers.</a:t>
            </a:r>
          </a:p>
          <a:p>
            <a:pPr eaLnBrk="1" hangingPunct="1">
              <a:lnSpc>
                <a:spcPts val="3600"/>
              </a:lnSpc>
            </a:pPr>
            <a:r>
              <a:rPr lang="en-US" sz="2800" smtClean="0"/>
              <a:t>Most of the parents </a:t>
            </a:r>
            <a:r>
              <a:rPr lang="en-US" sz="2800" b="1" smtClean="0">
                <a:solidFill>
                  <a:srgbClr val="CC0000"/>
                </a:solidFill>
              </a:rPr>
              <a:t>(who were) </a:t>
            </a:r>
            <a:r>
              <a:rPr lang="en-US" sz="2800" smtClean="0"/>
              <a:t>invited to the conference did not come.</a:t>
            </a:r>
          </a:p>
          <a:p>
            <a:pPr eaLnBrk="1" hangingPunct="1">
              <a:lnSpc>
                <a:spcPts val="3600"/>
              </a:lnSpc>
            </a:pPr>
            <a:r>
              <a:rPr lang="en-US" sz="2800" smtClean="0"/>
              <a:t>Anyone </a:t>
            </a:r>
            <a:r>
              <a:rPr lang="en-US" sz="2800" b="1" smtClean="0">
                <a:solidFill>
                  <a:srgbClr val="CC0000"/>
                </a:solidFill>
              </a:rPr>
              <a:t>(that is) </a:t>
            </a:r>
            <a:r>
              <a:rPr lang="en-US" sz="2800" smtClean="0"/>
              <a:t>caught writing on the walls will be expelled from school.</a:t>
            </a:r>
          </a:p>
        </p:txBody>
      </p:sp>
      <p:sp>
        <p:nvSpPr>
          <p:cNvPr id="1741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UY" b="1" smtClean="0">
                <a:solidFill>
                  <a:srgbClr val="C00000"/>
                </a:solidFill>
              </a:rPr>
              <a:t>RELATIVE CLAUSES – </a:t>
            </a:r>
            <a:r>
              <a:rPr lang="es-UY" sz="3600" b="1" smtClean="0">
                <a:solidFill>
                  <a:srgbClr val="C00000"/>
                </a:solidFill>
              </a:rPr>
              <a:t>omission of the relative pronoun</a:t>
            </a:r>
            <a:endParaRPr lang="es-ES" sz="3600" b="1" smtClean="0">
              <a:solidFill>
                <a:srgbClr val="C00000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6657975"/>
            <a:ext cx="914400" cy="200025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63575" y="2290763"/>
            <a:ext cx="8229600" cy="777875"/>
          </a:xfrm>
        </p:spPr>
        <p:txBody>
          <a:bodyPr/>
          <a:lstStyle/>
          <a:p>
            <a:r>
              <a:rPr lang="pt-PT" smtClean="0">
                <a:latin typeface="Calibri" pitchFamily="34" charset="0"/>
                <a:cs typeface="Calibri" pitchFamily="34" charset="0"/>
              </a:rPr>
              <a:t>Ready to do the exercises?</a:t>
            </a:r>
            <a:r>
              <a:rPr lang="pt-PT" smtClean="0"/>
              <a:t/>
            </a:r>
            <a:br>
              <a:rPr lang="pt-PT" smtClean="0"/>
            </a:br>
            <a:endParaRPr lang="pt-PT" smtClean="0"/>
          </a:p>
        </p:txBody>
      </p:sp>
      <p:sp>
        <p:nvSpPr>
          <p:cNvPr id="4" name="CaixaDeTexto 3"/>
          <p:cNvSpPr txBox="1"/>
          <p:nvPr/>
        </p:nvSpPr>
        <p:spPr>
          <a:xfrm>
            <a:off x="1547813" y="3956050"/>
            <a:ext cx="5688012" cy="7683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PT" sz="4400" dirty="0" err="1">
                <a:solidFill>
                  <a:schemeClr val="tx2"/>
                </a:solidFill>
                <a:latin typeface="Calibri" pitchFamily="34" charset="0"/>
                <a:ea typeface="+mj-ea"/>
                <a:cs typeface="Calibri" pitchFamily="34" charset="0"/>
              </a:rPr>
              <a:t>Let’s</a:t>
            </a:r>
            <a:r>
              <a:rPr lang="pt-PT" sz="4400" dirty="0">
                <a:solidFill>
                  <a:schemeClr val="tx2"/>
                </a:solidFill>
                <a:latin typeface="Calibri" pitchFamily="34" charset="0"/>
                <a:ea typeface="+mj-ea"/>
                <a:cs typeface="Calibri" pitchFamily="34" charset="0"/>
              </a:rPr>
              <a:t> do </a:t>
            </a:r>
            <a:r>
              <a:rPr lang="pt-PT" sz="4400" dirty="0" err="1">
                <a:solidFill>
                  <a:schemeClr val="tx2"/>
                </a:solidFill>
                <a:latin typeface="Calibri" pitchFamily="34" charset="0"/>
                <a:ea typeface="+mj-ea"/>
                <a:cs typeface="Calibri" pitchFamily="34" charset="0"/>
              </a:rPr>
              <a:t>it</a:t>
            </a:r>
            <a:r>
              <a:rPr lang="pt-PT" sz="4400" dirty="0">
                <a:solidFill>
                  <a:schemeClr val="tx2"/>
                </a:solidFill>
                <a:latin typeface="Calibri" pitchFamily="34" charset="0"/>
                <a:ea typeface="+mj-ea"/>
                <a:cs typeface="Calibri" pitchFamily="34" charset="0"/>
              </a:rPr>
              <a:t>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814</TotalTime>
  <Words>441</Words>
  <Application>Microsoft Office PowerPoint</Application>
  <PresentationFormat>Apresentação no Ecrã (4:3)</PresentationFormat>
  <Paragraphs>96</Paragraphs>
  <Slides>17</Slides>
  <Notes>1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17</vt:i4>
      </vt:variant>
    </vt:vector>
  </HeadingPairs>
  <TitlesOfParts>
    <vt:vector size="21" baseType="lpstr">
      <vt:lpstr>Arial</vt:lpstr>
      <vt:lpstr>Calibri</vt:lpstr>
      <vt:lpstr>Wingdings</vt:lpstr>
      <vt:lpstr>Diseño predeterminado</vt:lpstr>
      <vt:lpstr>Diapositivo 1</vt:lpstr>
      <vt:lpstr>RELATIVE CLAUSES</vt:lpstr>
      <vt:lpstr>RELATIVE CLAUSES</vt:lpstr>
      <vt:lpstr>RELATIVE CLAUSES</vt:lpstr>
      <vt:lpstr>RELATIVE CLAUSES</vt:lpstr>
      <vt:lpstr>RELATIVE CLAUSES</vt:lpstr>
      <vt:lpstr>RELATIVE CLAUSES</vt:lpstr>
      <vt:lpstr>RELATIVE CLAUSES</vt:lpstr>
      <vt:lpstr>NON-DEFINING RELATIVE CLAUSES</vt:lpstr>
      <vt:lpstr>NON-DEFINING RELATIVE CLAUSES</vt:lpstr>
      <vt:lpstr>NON-DEFINING RELATIVE CLAUSES</vt:lpstr>
      <vt:lpstr>RELATIVE CLAUSES – omission of the relative pronoun</vt:lpstr>
      <vt:lpstr>RELATIVE CLAUSES – omission of the relative pronoun</vt:lpstr>
      <vt:lpstr>RELATIVE CLAUSES – omission of the relative pronoun</vt:lpstr>
      <vt:lpstr>RELATIVE CLAUSES – omission of the relative pronoun</vt:lpstr>
      <vt:lpstr>RELATIVE CLAUSES – omission of the relative pronoun</vt:lpstr>
      <vt:lpstr>Ready to do the exercises? </vt:lpstr>
    </vt:vector>
  </TitlesOfParts>
  <Company>Toshiba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Mariajose</dc:creator>
  <cp:lastModifiedBy>Cristina</cp:lastModifiedBy>
  <cp:revision>62</cp:revision>
  <dcterms:created xsi:type="dcterms:W3CDTF">2010-05-23T14:28:12Z</dcterms:created>
  <dcterms:modified xsi:type="dcterms:W3CDTF">2012-06-04T11:05:28Z</dcterms:modified>
</cp:coreProperties>
</file>